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webp" ContentType="image/webp"/>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3"/>
  </p:notesMasterIdLst>
  <p:sldIdLst>
    <p:sldId id="257" r:id="rId2"/>
    <p:sldId id="338" r:id="rId3"/>
    <p:sldId id="337" r:id="rId4"/>
    <p:sldId id="336" r:id="rId5"/>
    <p:sldId id="343" r:id="rId6"/>
    <p:sldId id="339" r:id="rId7"/>
    <p:sldId id="347" r:id="rId8"/>
    <p:sldId id="366" r:id="rId9"/>
    <p:sldId id="368" r:id="rId10"/>
    <p:sldId id="354" r:id="rId11"/>
    <p:sldId id="355" r:id="rId12"/>
    <p:sldId id="356" r:id="rId13"/>
    <p:sldId id="357" r:id="rId14"/>
    <p:sldId id="377" r:id="rId15"/>
    <p:sldId id="358" r:id="rId16"/>
    <p:sldId id="359" r:id="rId17"/>
    <p:sldId id="361" r:id="rId18"/>
    <p:sldId id="363" r:id="rId19"/>
    <p:sldId id="365" r:id="rId20"/>
    <p:sldId id="378" r:id="rId21"/>
    <p:sldId id="369" r:id="rId22"/>
    <p:sldId id="374" r:id="rId23"/>
    <p:sldId id="370" r:id="rId24"/>
    <p:sldId id="375" r:id="rId25"/>
    <p:sldId id="376" r:id="rId26"/>
    <p:sldId id="371" r:id="rId27"/>
    <p:sldId id="348" r:id="rId28"/>
    <p:sldId id="350" r:id="rId29"/>
    <p:sldId id="352" r:id="rId30"/>
    <p:sldId id="345" r:id="rId31"/>
    <p:sldId id="344"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4CD0D"/>
    <a:srgbClr val="DFDFDF"/>
    <a:srgbClr val="535860"/>
    <a:srgbClr val="F3B1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991"/>
    <p:restoredTop sz="72075" autoAdjust="0"/>
  </p:normalViewPr>
  <p:slideViewPr>
    <p:cSldViewPr snapToGrid="0">
      <p:cViewPr varScale="1">
        <p:scale>
          <a:sx n="88" d="100"/>
          <a:sy n="88" d="100"/>
        </p:scale>
        <p:origin x="2568"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90D3DE-9EBB-4A3E-A86F-9925DD5A07BB}" type="datetimeFigureOut">
              <a:rPr lang="en-US" smtClean="0"/>
              <a:t>6/21/23</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2B56ADC-D7ED-4F35-8CFA-FF8C2071341E}" type="slidenum">
              <a:rPr lang="en-US" smtClean="0"/>
              <a:t>‹#›</a:t>
            </a:fld>
            <a:endParaRPr lang="en-US"/>
          </a:p>
        </p:txBody>
      </p:sp>
    </p:spTree>
    <p:extLst>
      <p:ext uri="{BB962C8B-B14F-4D97-AF65-F5344CB8AC3E}">
        <p14:creationId xmlns:p14="http://schemas.microsoft.com/office/powerpoint/2010/main" val="275118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so.csdn.net/so/search?q=sigmoid&amp;spm=1001.2101.3001.7020"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b="0" i="0" dirty="0">
                <a:solidFill>
                  <a:srgbClr val="333333"/>
                </a:solidFill>
                <a:effectLst/>
                <a:latin typeface="-apple-system"/>
              </a:rPr>
              <a:t>将输入序列进行词嵌入和位置编码后，每个单词都会流经编码器中的两个子层。</a:t>
            </a:r>
            <a:endParaRPr lang="zh-CN" altLang="en-US" dirty="0"/>
          </a:p>
          <a:p>
            <a:pPr>
              <a:lnSpc>
                <a:spcPct val="150000"/>
              </a:lnSpc>
            </a:pPr>
            <a:endParaRPr lang="en-US" altLang="zh-CN" dirty="0"/>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b="0" i="0" dirty="0">
                <a:solidFill>
                  <a:srgbClr val="333333"/>
                </a:solidFill>
                <a:effectLst/>
                <a:latin typeface="-apple-system"/>
              </a:rPr>
              <a:t>Transformer</a:t>
            </a:r>
            <a:r>
              <a:rPr lang="zh-CN" altLang="en-US" b="0" i="0" dirty="0">
                <a:solidFill>
                  <a:srgbClr val="333333"/>
                </a:solidFill>
                <a:effectLst/>
                <a:latin typeface="-apple-system"/>
              </a:rPr>
              <a:t>的一个核心特性，在这里输入序列中每个位置的单词都有自己独特的路径流入编码器。在自注意力层中，这些路径之间存在依赖关系。而前馈</a:t>
            </a:r>
            <a:r>
              <a:rPr lang="en-US" altLang="zh-CN" b="0" i="0" dirty="0">
                <a:solidFill>
                  <a:srgbClr val="333333"/>
                </a:solidFill>
                <a:effectLst/>
                <a:latin typeface="-apple-system"/>
              </a:rPr>
              <a:t>(feed-forward)</a:t>
            </a:r>
            <a:r>
              <a:rPr lang="zh-CN" altLang="en-US" b="0" i="0" dirty="0">
                <a:solidFill>
                  <a:srgbClr val="333333"/>
                </a:solidFill>
                <a:effectLst/>
                <a:latin typeface="-apple-system"/>
              </a:rPr>
              <a:t>层没有这些依赖关系。因此在前馈</a:t>
            </a:r>
            <a:r>
              <a:rPr lang="en-US" altLang="zh-CN" b="0" i="0" dirty="0">
                <a:solidFill>
                  <a:srgbClr val="333333"/>
                </a:solidFill>
                <a:effectLst/>
                <a:latin typeface="-apple-system"/>
              </a:rPr>
              <a:t>(feed-forward)</a:t>
            </a:r>
            <a:r>
              <a:rPr lang="zh-CN" altLang="en-US" b="0" i="0" dirty="0">
                <a:solidFill>
                  <a:srgbClr val="333333"/>
                </a:solidFill>
                <a:effectLst/>
                <a:latin typeface="-apple-system"/>
              </a:rPr>
              <a:t>层时可以并行执行各种路径。</a:t>
            </a:r>
            <a:endParaRPr lang="zh-CN" altLang="en-US" dirty="0"/>
          </a:p>
          <a:p>
            <a:pPr>
              <a:lnSpc>
                <a:spcPct val="150000"/>
              </a:lnSpc>
            </a:pPr>
            <a:endParaRPr lang="en-US" altLang="zh-CN" b="0" i="0" dirty="0">
              <a:solidFill>
                <a:srgbClr val="4D4D4D"/>
              </a:solidFill>
              <a:effectLst/>
              <a:latin typeface="-apple-system"/>
            </a:endParaRPr>
          </a:p>
          <a:p>
            <a:pPr>
              <a:lnSpc>
                <a:spcPct val="150000"/>
              </a:lnSpc>
            </a:pPr>
            <a:r>
              <a:rPr lang="zh-CN" altLang="en-US" b="0" i="0" dirty="0">
                <a:solidFill>
                  <a:srgbClr val="4D4D4D"/>
                </a:solidFill>
                <a:effectLst/>
                <a:latin typeface="-apple-system"/>
              </a:rPr>
              <a:t>下面我们以一个更短的句子为例，看看编码器的每个子层中发生了什么。</a:t>
            </a:r>
            <a:endParaRPr lang="en-US" altLang="zh-CN" b="0" i="0" dirty="0">
              <a:solidFill>
                <a:srgbClr val="4D4D4D"/>
              </a:solidFill>
              <a:effectLst/>
              <a:latin typeface="-apple-system"/>
            </a:endParaRPr>
          </a:p>
          <a:p>
            <a:pPr>
              <a:lnSpc>
                <a:spcPct val="150000"/>
              </a:lnSpc>
            </a:pPr>
            <a:endParaRPr lang="en-US" altLang="zh-CN" b="0" i="0" dirty="0">
              <a:solidFill>
                <a:srgbClr val="4D4D4D"/>
              </a:solidFill>
              <a:effectLst/>
              <a:latin typeface="-apple-system"/>
            </a:endParaRPr>
          </a:p>
          <a:p>
            <a:pPr algn="l"/>
            <a:r>
              <a:rPr lang="zh-CN" altLang="en-US" b="0" i="0" dirty="0">
                <a:solidFill>
                  <a:srgbClr val="4D4D4D"/>
                </a:solidFill>
                <a:effectLst/>
                <a:latin typeface="-apple-system"/>
              </a:rPr>
              <a:t>如上述已经提到的，一个编码器接收向量列表作为输入，接着将向量列表中的向量传递到自注意力层进行处理，然后传递到前馈神经网络层中，将输出结果传递到下一个编码器中。</a:t>
            </a:r>
          </a:p>
          <a:p>
            <a:endParaRPr lang="en-US" altLang="zh-CN" dirty="0"/>
          </a:p>
          <a:p>
            <a:r>
              <a:rPr lang="zh-CN" altLang="en-US" b="0" i="0" dirty="0">
                <a:solidFill>
                  <a:srgbClr val="4D4D4D"/>
                </a:solidFill>
                <a:effectLst/>
                <a:latin typeface="-apple-system"/>
              </a:rPr>
              <a:t>输入序列的每个单词都经过自编码过程。然后，他们各自通过前向传播神经网络</a:t>
            </a:r>
            <a:r>
              <a:rPr lang="en-US" altLang="zh-CN" b="0" i="0" dirty="0">
                <a:solidFill>
                  <a:srgbClr val="4D4D4D"/>
                </a:solidFill>
                <a:effectLst/>
                <a:latin typeface="-apple-system"/>
              </a:rPr>
              <a:t>——</a:t>
            </a:r>
            <a:r>
              <a:rPr lang="zh-CN" altLang="en-US" b="0" i="0" dirty="0">
                <a:solidFill>
                  <a:srgbClr val="4D4D4D"/>
                </a:solidFill>
                <a:effectLst/>
                <a:latin typeface="-apple-system"/>
              </a:rPr>
              <a:t>完全相同的网络，而每个向量都分别通过它。</a:t>
            </a:r>
            <a:br>
              <a:rPr lang="zh-CN" altLang="en-US" dirty="0"/>
            </a:br>
            <a:endParaRPr lang="zh-CN" altLang="en-US" dirty="0"/>
          </a:p>
        </p:txBody>
      </p:sp>
    </p:spTree>
    <p:extLst>
      <p:ext uri="{BB962C8B-B14F-4D97-AF65-F5344CB8AC3E}">
        <p14:creationId xmlns:p14="http://schemas.microsoft.com/office/powerpoint/2010/main" val="36577860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b="1" i="0" dirty="0">
                <a:solidFill>
                  <a:srgbClr val="222222"/>
                </a:solidFill>
                <a:effectLst/>
                <a:latin typeface="-apple-system"/>
              </a:rPr>
              <a:t>我们首先从宏观视角看自注意力机制</a:t>
            </a:r>
            <a:endParaRPr lang="zh-CN" altLang="en-US" b="0" i="0" dirty="0">
              <a:solidFill>
                <a:srgbClr val="222222"/>
              </a:solidFill>
              <a:effectLst/>
              <a:latin typeface="-apple-system"/>
            </a:endParaRPr>
          </a:p>
          <a:p>
            <a:pPr>
              <a:lnSpc>
                <a:spcPct val="150000"/>
              </a:lnSpc>
            </a:pPr>
            <a:endParaRPr lang="en-US" altLang="zh-CN" dirty="0"/>
          </a:p>
          <a:p>
            <a:pPr>
              <a:lnSpc>
                <a:spcPct val="150000"/>
              </a:lnSpc>
            </a:pPr>
            <a:endParaRPr lang="en-US" altLang="zh-CN" dirty="0"/>
          </a:p>
          <a:p>
            <a:pPr>
              <a:lnSpc>
                <a:spcPct val="150000"/>
              </a:lnSpc>
            </a:pPr>
            <a:r>
              <a:rPr lang="zh-CN" altLang="en-US" b="0" i="0" dirty="0">
                <a:solidFill>
                  <a:srgbClr val="4D4D4D"/>
                </a:solidFill>
                <a:effectLst/>
                <a:latin typeface="-apple-system"/>
              </a:rPr>
              <a:t>假设下列句子是我们想要翻译的输入句子：</a:t>
            </a:r>
            <a:endParaRPr lang="en-US" altLang="zh-CN" b="0" i="0" dirty="0">
              <a:solidFill>
                <a:srgbClr val="4D4D4D"/>
              </a:solidFill>
              <a:effectLst/>
              <a:latin typeface="-apple-system"/>
            </a:endParaRPr>
          </a:p>
          <a:p>
            <a:pPr>
              <a:lnSpc>
                <a:spcPct val="150000"/>
              </a:lnSpc>
            </a:pPr>
            <a:endParaRPr lang="en-US" altLang="zh-CN" b="0" i="0" dirty="0">
              <a:solidFill>
                <a:srgbClr val="4D4D4D"/>
              </a:solidFill>
              <a:effectLst/>
              <a:latin typeface="-apple-system"/>
            </a:endParaRPr>
          </a:p>
          <a:p>
            <a:pPr>
              <a:lnSpc>
                <a:spcPct val="150000"/>
              </a:lnSpc>
            </a:pPr>
            <a:r>
              <a:rPr lang="zh-CN" altLang="en-US" dirty="0"/>
              <a:t>这个“</a:t>
            </a:r>
            <a:r>
              <a:rPr lang="en" altLang="zh-CN" dirty="0"/>
              <a:t>it”</a:t>
            </a:r>
            <a:r>
              <a:rPr lang="zh-CN" altLang="en-US" dirty="0"/>
              <a:t>在这个句子是指什么呢？它指的是</a:t>
            </a:r>
            <a:r>
              <a:rPr lang="en" altLang="zh-CN" dirty="0"/>
              <a:t>street</a:t>
            </a:r>
            <a:r>
              <a:rPr lang="zh-CN" altLang="en-US" dirty="0"/>
              <a:t>还是这个</a:t>
            </a:r>
            <a:r>
              <a:rPr lang="en" altLang="zh-CN" dirty="0"/>
              <a:t>animal</a:t>
            </a:r>
            <a:r>
              <a:rPr lang="zh-CN" altLang="en-US" dirty="0"/>
              <a:t>呢？这对于人类来说是一个简单的问题，但是对于算法则不是。</a:t>
            </a:r>
          </a:p>
          <a:p>
            <a:pPr>
              <a:lnSpc>
                <a:spcPct val="150000"/>
              </a:lnSpc>
            </a:pPr>
            <a:endParaRPr lang="zh-CN" altLang="en-US" dirty="0"/>
          </a:p>
          <a:p>
            <a:pPr>
              <a:lnSpc>
                <a:spcPct val="150000"/>
              </a:lnSpc>
            </a:pPr>
            <a:r>
              <a:rPr lang="zh-CN" altLang="en-US" dirty="0"/>
              <a:t>当模型处理这个单词“</a:t>
            </a:r>
            <a:r>
              <a:rPr lang="en" altLang="zh-CN" dirty="0"/>
              <a:t>it”</a:t>
            </a:r>
            <a:r>
              <a:rPr lang="zh-CN" altLang="en-US" dirty="0"/>
              <a:t>的时候，自注意力机制会允许“</a:t>
            </a:r>
            <a:r>
              <a:rPr lang="en" altLang="zh-CN" dirty="0"/>
              <a:t>it”</a:t>
            </a:r>
            <a:r>
              <a:rPr lang="zh-CN" altLang="en-US" dirty="0"/>
              <a:t>与“</a:t>
            </a:r>
            <a:r>
              <a:rPr lang="en" altLang="zh-CN" dirty="0"/>
              <a:t>animal”</a:t>
            </a:r>
            <a:r>
              <a:rPr lang="zh-CN" altLang="en-US" dirty="0"/>
              <a:t>建立联系。</a:t>
            </a:r>
          </a:p>
          <a:p>
            <a:pPr>
              <a:lnSpc>
                <a:spcPct val="150000"/>
              </a:lnSpc>
            </a:pPr>
            <a:endParaRPr lang="zh-CN" altLang="en-US" dirty="0"/>
          </a:p>
          <a:p>
            <a:pPr>
              <a:lnSpc>
                <a:spcPct val="150000"/>
              </a:lnSpc>
            </a:pPr>
            <a:r>
              <a:rPr lang="zh-CN" altLang="en-US" dirty="0"/>
              <a:t>随着模型处理输入序列的每个单词，自注意力会关注整个输入序列的所有单词，帮助模型对本单词更好地进行编码。</a:t>
            </a:r>
          </a:p>
          <a:p>
            <a:pPr>
              <a:lnSpc>
                <a:spcPct val="150000"/>
              </a:lnSpc>
            </a:pPr>
            <a:endParaRPr lang="zh-CN" altLang="en-US" dirty="0"/>
          </a:p>
          <a:p>
            <a:pPr>
              <a:lnSpc>
                <a:spcPct val="150000"/>
              </a:lnSpc>
            </a:pPr>
            <a:r>
              <a:rPr lang="zh-CN" altLang="en-US" dirty="0"/>
              <a:t>如果你熟悉</a:t>
            </a:r>
            <a:r>
              <a:rPr lang="en" altLang="zh-CN" dirty="0"/>
              <a:t>RNN</a:t>
            </a:r>
            <a:r>
              <a:rPr lang="zh-CN" altLang="en" dirty="0"/>
              <a:t>（</a:t>
            </a:r>
            <a:r>
              <a:rPr lang="zh-CN" altLang="en-US" dirty="0"/>
              <a:t>循环神经网络），回忆一下它是如何维持隐藏层的。</a:t>
            </a:r>
            <a:r>
              <a:rPr lang="en" altLang="zh-CN" dirty="0"/>
              <a:t>RNN</a:t>
            </a:r>
            <a:r>
              <a:rPr lang="zh-CN" altLang="en-US" dirty="0"/>
              <a:t>会将它已经处理过的前面的所有单词</a:t>
            </a:r>
            <a:r>
              <a:rPr lang="en-US" altLang="zh-CN" dirty="0"/>
              <a:t>/</a:t>
            </a:r>
            <a:r>
              <a:rPr lang="zh-CN" altLang="en-US" dirty="0"/>
              <a:t>向量的表示与它正在处理的当前单词</a:t>
            </a:r>
            <a:r>
              <a:rPr lang="en-US" altLang="zh-CN" dirty="0"/>
              <a:t>/</a:t>
            </a:r>
            <a:r>
              <a:rPr lang="zh-CN" altLang="en-US" dirty="0"/>
              <a:t>向量结合起来。而自注意力机制会将所有相关单词的理解融入到我们正在处理的单词中。</a:t>
            </a:r>
            <a:endParaRPr lang="en-US" altLang="zh-CN" dirty="0"/>
          </a:p>
          <a:p>
            <a:pPr>
              <a:lnSpc>
                <a:spcPct val="150000"/>
              </a:lnSpc>
            </a:pPr>
            <a:endParaRPr lang="en-US" altLang="zh-CN" dirty="0"/>
          </a:p>
          <a:p>
            <a:pPr>
              <a:lnSpc>
                <a:spcPct val="150000"/>
              </a:lnSpc>
            </a:pPr>
            <a:r>
              <a:rPr lang="zh-CN" altLang="en-US" b="0" i="0" dirty="0">
                <a:solidFill>
                  <a:srgbClr val="4D4D4D"/>
                </a:solidFill>
                <a:effectLst/>
                <a:latin typeface="-apple-system"/>
              </a:rPr>
              <a:t>当我们在编码器</a:t>
            </a:r>
            <a:r>
              <a:rPr lang="en-US" altLang="zh-CN" b="0" i="0" dirty="0">
                <a:solidFill>
                  <a:srgbClr val="4D4D4D"/>
                </a:solidFill>
                <a:effectLst/>
                <a:latin typeface="-apple-system"/>
              </a:rPr>
              <a:t>#5</a:t>
            </a:r>
            <a:r>
              <a:rPr lang="zh-CN" altLang="en-US" b="0" i="0" dirty="0">
                <a:solidFill>
                  <a:srgbClr val="4D4D4D"/>
                </a:solidFill>
                <a:effectLst/>
                <a:latin typeface="-apple-system"/>
              </a:rPr>
              <a:t>（栈中最上层编码器）中编码“</a:t>
            </a:r>
            <a:r>
              <a:rPr lang="en" altLang="zh-CN" b="0" i="0" dirty="0">
                <a:solidFill>
                  <a:srgbClr val="4D4D4D"/>
                </a:solidFill>
                <a:effectLst/>
                <a:latin typeface="-apple-system"/>
              </a:rPr>
              <a:t>it”</a:t>
            </a:r>
            <a:r>
              <a:rPr lang="zh-CN" altLang="en-US" b="0" i="0" dirty="0">
                <a:solidFill>
                  <a:srgbClr val="4D4D4D"/>
                </a:solidFill>
                <a:effectLst/>
                <a:latin typeface="-apple-system"/>
              </a:rPr>
              <a:t>这个单词的时，注意力机制的部分会去关注“</a:t>
            </a:r>
            <a:r>
              <a:rPr lang="en" altLang="zh-CN" b="0" i="0" dirty="0">
                <a:solidFill>
                  <a:srgbClr val="4D4D4D"/>
                </a:solidFill>
                <a:effectLst/>
                <a:latin typeface="-apple-system"/>
              </a:rPr>
              <a:t>The Animal”</a:t>
            </a:r>
            <a:r>
              <a:rPr lang="zh-CN" altLang="en" b="0" i="0" dirty="0">
                <a:solidFill>
                  <a:srgbClr val="4D4D4D"/>
                </a:solidFill>
                <a:effectLst/>
                <a:latin typeface="-apple-system"/>
              </a:rPr>
              <a:t>，</a:t>
            </a:r>
            <a:r>
              <a:rPr lang="zh-CN" altLang="en-US" b="0" i="0" dirty="0">
                <a:solidFill>
                  <a:srgbClr val="4D4D4D"/>
                </a:solidFill>
                <a:effectLst/>
                <a:latin typeface="-apple-system"/>
              </a:rPr>
              <a:t>将它的表示的一部分编入“</a:t>
            </a:r>
            <a:r>
              <a:rPr lang="en" altLang="zh-CN" b="0" i="0" dirty="0">
                <a:solidFill>
                  <a:srgbClr val="4D4D4D"/>
                </a:solidFill>
                <a:effectLst/>
                <a:latin typeface="-apple-system"/>
              </a:rPr>
              <a:t>it”</a:t>
            </a:r>
            <a:r>
              <a:rPr lang="zh-CN" altLang="en-US" b="0" i="0" dirty="0">
                <a:solidFill>
                  <a:srgbClr val="4D4D4D"/>
                </a:solidFill>
                <a:effectLst/>
                <a:latin typeface="-apple-system"/>
              </a:rPr>
              <a:t>的编码中。</a:t>
            </a:r>
            <a:endParaRPr lang="en-US" altLang="zh-CN" b="0" i="0" dirty="0">
              <a:solidFill>
                <a:srgbClr val="4D4D4D"/>
              </a:solidFill>
              <a:effectLst/>
              <a:latin typeface="-apple-system"/>
            </a:endParaRPr>
          </a:p>
          <a:p>
            <a:pPr>
              <a:lnSpc>
                <a:spcPct val="150000"/>
              </a:lnSpc>
            </a:pPr>
            <a:endParaRPr lang="en-US" altLang="zh-CN" b="0" i="0" dirty="0">
              <a:solidFill>
                <a:srgbClr val="4D4D4D"/>
              </a:solidFill>
              <a:effectLst/>
              <a:latin typeface="-apple-system"/>
            </a:endParaRPr>
          </a:p>
          <a:p>
            <a:pPr>
              <a:lnSpc>
                <a:spcPct val="150000"/>
              </a:lnSpc>
            </a:pPr>
            <a:r>
              <a:rPr lang="zh-CN" altLang="en-US" b="0" i="0" dirty="0">
                <a:solidFill>
                  <a:srgbClr val="4D4D4D"/>
                </a:solidFill>
                <a:effectLst/>
                <a:latin typeface="-apple-system"/>
              </a:rPr>
              <a:t>注意力机制的精髓就体现在这些深浅不一的橙色背景色中。</a:t>
            </a:r>
            <a:endParaRPr lang="en-US" altLang="zh-CN" b="0" i="0" dirty="0">
              <a:solidFill>
                <a:srgbClr val="4D4D4D"/>
              </a:solidFill>
              <a:effectLst/>
              <a:latin typeface="-apple-system"/>
            </a:endParaRPr>
          </a:p>
          <a:p>
            <a:pPr>
              <a:lnSpc>
                <a:spcPct val="150000"/>
              </a:lnSpc>
            </a:pPr>
            <a:endParaRPr lang="en-US" altLang="zh-CN" b="0" i="0" dirty="0">
              <a:solidFill>
                <a:srgbClr val="4D4D4D"/>
              </a:solidFill>
              <a:effectLst/>
              <a:latin typeface="-apple-system"/>
            </a:endParaRPr>
          </a:p>
          <a:p>
            <a:pPr>
              <a:lnSpc>
                <a:spcPct val="150000"/>
              </a:lnSpc>
            </a:pPr>
            <a:r>
              <a:rPr lang="zh-CN" altLang="en-US" b="0" i="0" dirty="0">
                <a:solidFill>
                  <a:srgbClr val="4D4D4D"/>
                </a:solidFill>
                <a:effectLst/>
                <a:latin typeface="-apple-system"/>
              </a:rPr>
              <a:t>为了让大家更好地理解注意力的作用，再举个计算机视觉中的例子，假设我们要对一张图片进行分类，注意力的作用就在于帮助我们指出图片中的哪些区域是值得关注的。</a:t>
            </a:r>
            <a:endParaRPr lang="zh-CN" altLang="en-US" dirty="0"/>
          </a:p>
        </p:txBody>
      </p:sp>
    </p:spTree>
    <p:extLst>
      <p:ext uri="{BB962C8B-B14F-4D97-AF65-F5344CB8AC3E}">
        <p14:creationId xmlns:p14="http://schemas.microsoft.com/office/powerpoint/2010/main" val="26863545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r>
              <a:rPr lang="zh-CN" altLang="en-US" b="0" i="0" dirty="0">
                <a:solidFill>
                  <a:srgbClr val="4D4D4D"/>
                </a:solidFill>
                <a:effectLst/>
                <a:latin typeface="-apple-system"/>
              </a:rPr>
              <a:t>首先我们了解一下如何使用向量来计算自注意力，然后来看它怎样用矩阵来实现，以及多头注意力机制。</a:t>
            </a:r>
          </a:p>
          <a:p>
            <a:endParaRPr lang="en-US" altLang="zh-CN" dirty="0"/>
          </a:p>
          <a:p>
            <a:r>
              <a:rPr lang="zh-CN" altLang="en-US" dirty="0"/>
              <a:t>计算自注意力的第一步就是从每个编码器的输入向量（每个单词的词向量）中生成三个向量。也就是说对于每个单词，我们创造一个查询向量、一个键向量和一个值向量。这三个向量是通过词嵌入与三个权重矩阵后相乘创建的。可以发现这些新向量在维度上比词嵌入向量更低。他们的维度是</a:t>
            </a:r>
            <a:r>
              <a:rPr lang="en-US" altLang="zh-CN" dirty="0"/>
              <a:t>64</a:t>
            </a:r>
            <a:r>
              <a:rPr lang="zh-CN" altLang="en-US" dirty="0"/>
              <a:t>，而词嵌入和编码器的输入</a:t>
            </a:r>
            <a:r>
              <a:rPr lang="en-US" altLang="zh-CN" dirty="0"/>
              <a:t>/</a:t>
            </a:r>
            <a:r>
              <a:rPr lang="zh-CN" altLang="en-US" dirty="0"/>
              <a:t>输出向量的维度是</a:t>
            </a:r>
            <a:r>
              <a:rPr lang="en-US" altLang="zh-CN" dirty="0"/>
              <a:t>512. </a:t>
            </a:r>
            <a:r>
              <a:rPr lang="zh-CN" altLang="en-US" dirty="0"/>
              <a:t>但实际上不强求维度更小，这只是一种基于架构上的选择，它可以使多头注意力（</a:t>
            </a:r>
            <a:r>
              <a:rPr lang="en" altLang="zh-CN" dirty="0"/>
              <a:t>multiheaded attention</a:t>
            </a:r>
            <a:r>
              <a:rPr lang="zh-CN" altLang="en" dirty="0"/>
              <a:t>）</a:t>
            </a:r>
            <a:r>
              <a:rPr lang="zh-CN" altLang="en-US" dirty="0"/>
              <a:t>的大部分计算保持不变。</a:t>
            </a:r>
          </a:p>
          <a:p>
            <a:endParaRPr lang="en-US" altLang="zh-CN" dirty="0"/>
          </a:p>
          <a:p>
            <a:r>
              <a:rPr lang="zh-CN" altLang="en-US" dirty="0"/>
              <a:t>那么，什么是</a:t>
            </a:r>
            <a:r>
              <a:rPr lang="zh-CN" altLang="zh-CN" sz="1200" dirty="0">
                <a:solidFill>
                  <a:srgbClr val="333333"/>
                </a:solidFill>
                <a:latin typeface="-apple-system"/>
              </a:rPr>
              <a:t>查询向量</a:t>
            </a:r>
            <a:r>
              <a:rPr lang="en-US" altLang="zh-CN" sz="1200" dirty="0">
                <a:solidFill>
                  <a:srgbClr val="333333"/>
                </a:solidFill>
                <a:latin typeface="-apple-system"/>
              </a:rPr>
              <a:t>Q</a:t>
            </a:r>
            <a:r>
              <a:rPr lang="zh-CN" altLang="zh-CN" sz="1200" dirty="0">
                <a:solidFill>
                  <a:srgbClr val="333333"/>
                </a:solidFill>
                <a:latin typeface="-apple-system"/>
              </a:rPr>
              <a:t>、一个键向量</a:t>
            </a:r>
            <a:r>
              <a:rPr lang="en-US" altLang="zh-CN" sz="1200" dirty="0">
                <a:solidFill>
                  <a:srgbClr val="333333"/>
                </a:solidFill>
                <a:latin typeface="-apple-system"/>
              </a:rPr>
              <a:t>K</a:t>
            </a:r>
            <a:r>
              <a:rPr lang="zh-CN" altLang="zh-CN" sz="1200" dirty="0">
                <a:solidFill>
                  <a:srgbClr val="333333"/>
                </a:solidFill>
                <a:latin typeface="-apple-system"/>
              </a:rPr>
              <a:t>和一个值向量</a:t>
            </a:r>
            <a:r>
              <a:rPr lang="en-US" altLang="zh-CN" sz="1200" dirty="0">
                <a:solidFill>
                  <a:srgbClr val="333333"/>
                </a:solidFill>
                <a:latin typeface="-apple-system"/>
              </a:rPr>
              <a:t>V</a:t>
            </a:r>
            <a:r>
              <a:rPr lang="zh-CN" altLang="en-US" sz="1200" dirty="0">
                <a:solidFill>
                  <a:srgbClr val="333333"/>
                </a:solidFill>
                <a:latin typeface="-apple-system"/>
              </a:rPr>
              <a:t>呢？</a:t>
            </a:r>
            <a:r>
              <a:rPr lang="zh-CN" altLang="en-US" b="0" i="0" dirty="0">
                <a:solidFill>
                  <a:srgbClr val="4D4D4D"/>
                </a:solidFill>
                <a:effectLst/>
                <a:latin typeface="-apple-system"/>
              </a:rPr>
              <a:t>它们都是有助于计算和理解注意力机制的抽象概念。请继续阅读下文的内容，你就会知道每个向量在计算注意力机制中到底扮演什么样的角色。</a:t>
            </a:r>
            <a:endParaRPr lang="en-US" altLang="zh-CN" dirty="0"/>
          </a:p>
          <a:p>
            <a:endParaRPr lang="en-US" altLang="zh-CN" dirty="0"/>
          </a:p>
          <a:p>
            <a:endParaRPr lang="en-US" altLang="zh-CN" dirty="0"/>
          </a:p>
          <a:p>
            <a:br>
              <a:rPr lang="zh-CN" altLang="en-US" dirty="0"/>
            </a:br>
            <a:endParaRPr lang="zh-CN" altLang="en-US" dirty="0"/>
          </a:p>
        </p:txBody>
      </p:sp>
    </p:spTree>
    <p:extLst>
      <p:ext uri="{BB962C8B-B14F-4D97-AF65-F5344CB8AC3E}">
        <p14:creationId xmlns:p14="http://schemas.microsoft.com/office/powerpoint/2010/main" val="14221441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计算自注意力的第二步是计算得分。假设我们在为这个例子中的第一个词“</a:t>
            </a:r>
            <a:r>
              <a:rPr lang="en-US" altLang="zh-CN" dirty="0"/>
              <a:t>Thinking”</a:t>
            </a:r>
            <a:r>
              <a:rPr lang="zh-CN" altLang="en-US" dirty="0"/>
              <a:t>计算自注意力向量，我们需要拿输入句子中的每个单词对“</a:t>
            </a:r>
            <a:r>
              <a:rPr lang="en-US" altLang="zh-CN" dirty="0"/>
              <a:t>Thinking”</a:t>
            </a:r>
            <a:r>
              <a:rPr lang="zh-CN" altLang="en-US" dirty="0"/>
              <a:t>打分。这些分数决定了在编码单词“</a:t>
            </a:r>
            <a:r>
              <a:rPr lang="en-US" altLang="zh-CN" dirty="0"/>
              <a:t>Thinking”</a:t>
            </a:r>
            <a:r>
              <a:rPr lang="zh-CN" altLang="en-US" dirty="0"/>
              <a:t>的过程中有多重视句子的其它部分。</a:t>
            </a:r>
          </a:p>
          <a:p>
            <a:endParaRPr lang="zh-CN" altLang="en-US" dirty="0"/>
          </a:p>
          <a:p>
            <a:r>
              <a:rPr lang="zh-CN" altLang="en-US" dirty="0"/>
              <a:t>这些分数是通过打分单词（所有输入句子的单词）的键向量与“</a:t>
            </a:r>
            <a:r>
              <a:rPr lang="en-US" altLang="zh-CN" dirty="0"/>
              <a:t>Thinking”</a:t>
            </a:r>
            <a:r>
              <a:rPr lang="zh-CN" altLang="en-US" dirty="0"/>
              <a:t>的查询向量相点积来计算的。所以如果我们是处理位置最靠前的词的自注意力的话，第一个分数是</a:t>
            </a:r>
            <a:r>
              <a:rPr lang="en-US" altLang="zh-CN" dirty="0"/>
              <a:t>q1</a:t>
            </a:r>
            <a:r>
              <a:rPr lang="zh-CN" altLang="en-US" dirty="0"/>
              <a:t>和</a:t>
            </a:r>
            <a:r>
              <a:rPr lang="en-US" altLang="zh-CN" dirty="0"/>
              <a:t>k1</a:t>
            </a:r>
            <a:r>
              <a:rPr lang="zh-CN" altLang="en-US" dirty="0"/>
              <a:t>的点积，第二个分数是</a:t>
            </a:r>
            <a:r>
              <a:rPr lang="en-US" altLang="zh-CN" dirty="0"/>
              <a:t>q1</a:t>
            </a:r>
            <a:r>
              <a:rPr lang="zh-CN" altLang="en-US" dirty="0"/>
              <a:t>和</a:t>
            </a:r>
            <a:r>
              <a:rPr lang="en-US" altLang="zh-CN" dirty="0"/>
              <a:t>k2</a:t>
            </a:r>
            <a:r>
              <a:rPr lang="zh-CN" altLang="en-US" dirty="0"/>
              <a:t>的点积。</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第三步和第四步是将分数除以</a:t>
            </a:r>
            <a:r>
              <a:rPr lang="en-US" altLang="zh-CN" dirty="0"/>
              <a:t>8(8</a:t>
            </a:r>
            <a:r>
              <a:rPr lang="zh-CN" altLang="en-US" dirty="0"/>
              <a:t>是论文中使用的键向量的维数</a:t>
            </a:r>
            <a:r>
              <a:rPr lang="en-US" altLang="zh-CN" dirty="0"/>
              <a:t>64</a:t>
            </a:r>
            <a:r>
              <a:rPr lang="zh-CN" altLang="en-US" dirty="0"/>
              <a:t>的平方根，这会让梯度更稳定。这里也可以使用其它值，</a:t>
            </a:r>
            <a:r>
              <a:rPr lang="en-US" altLang="zh-CN" dirty="0"/>
              <a:t>8</a:t>
            </a:r>
            <a:r>
              <a:rPr lang="zh-CN" altLang="en-US" dirty="0"/>
              <a:t>只是默认值</a:t>
            </a:r>
            <a:r>
              <a:rPr lang="en-US" altLang="zh-CN" dirty="0"/>
              <a:t>)</a:t>
            </a:r>
            <a:r>
              <a:rPr lang="zh-CN" altLang="en-US" dirty="0"/>
              <a:t>，然后通过</a:t>
            </a:r>
            <a:r>
              <a:rPr lang="en-US" altLang="zh-CN" dirty="0" err="1"/>
              <a:t>softmax</a:t>
            </a:r>
            <a:r>
              <a:rPr lang="zh-CN" altLang="en-US" dirty="0"/>
              <a:t>传递结果。</a:t>
            </a:r>
            <a:r>
              <a:rPr lang="en" altLang="zh-CN" b="0" i="0" dirty="0" err="1">
                <a:solidFill>
                  <a:srgbClr val="4D4D4D"/>
                </a:solidFill>
                <a:effectLst/>
                <a:latin typeface="-apple-system"/>
              </a:rPr>
              <a:t>softmax</a:t>
            </a:r>
            <a:r>
              <a:rPr lang="zh-CN" altLang="en-US" b="0" i="0" dirty="0">
                <a:solidFill>
                  <a:srgbClr val="4D4D4D"/>
                </a:solidFill>
                <a:effectLst/>
                <a:latin typeface="-apple-system"/>
              </a:rPr>
              <a:t>函数，又称</a:t>
            </a:r>
            <a:r>
              <a:rPr lang="zh-CN" altLang="en-US" b="1" i="0" dirty="0">
                <a:solidFill>
                  <a:srgbClr val="4D4D4D"/>
                </a:solidFill>
                <a:effectLst/>
                <a:latin typeface="-apple-system"/>
              </a:rPr>
              <a:t>归一化指数函数。</a:t>
            </a:r>
            <a:r>
              <a:rPr lang="zh-CN" altLang="en-US" b="0" i="0" dirty="0">
                <a:solidFill>
                  <a:srgbClr val="4D4D4D"/>
                </a:solidFill>
                <a:effectLst/>
                <a:latin typeface="-apple-system"/>
              </a:rPr>
              <a:t>它是二分类函数</a:t>
            </a:r>
            <a:r>
              <a:rPr lang="en" altLang="zh-CN" b="0" i="0" u="none" strike="noStrike" dirty="0">
                <a:solidFill>
                  <a:srgbClr val="FC5531"/>
                </a:solidFill>
                <a:effectLst/>
                <a:latin typeface="-apple-system"/>
                <a:hlinkClick r:id="rId3"/>
              </a:rPr>
              <a:t>sigmoid</a:t>
            </a:r>
            <a:r>
              <a:rPr lang="zh-CN" altLang="en-US" b="0" i="0" dirty="0">
                <a:solidFill>
                  <a:srgbClr val="4D4D4D"/>
                </a:solidFill>
                <a:effectLst/>
                <a:latin typeface="-apple-system"/>
              </a:rPr>
              <a:t>在多分类上的推广，目的是将多分类的结果以概率的形式展现出来。</a:t>
            </a:r>
            <a:r>
              <a:rPr lang="en-US" altLang="zh-CN" dirty="0" err="1"/>
              <a:t>softmax</a:t>
            </a:r>
            <a:r>
              <a:rPr lang="zh-CN" altLang="en-US" dirty="0"/>
              <a:t>的作用是使所有单词的分数归一化，得到的分数都是正值且和为</a:t>
            </a:r>
            <a:r>
              <a:rPr lang="en-US" altLang="zh-CN" dirty="0"/>
              <a:t>1</a:t>
            </a:r>
            <a:r>
              <a:rPr lang="zh-CN" altLang="en-US" dirty="0"/>
              <a:t>。这个</a:t>
            </a:r>
            <a:r>
              <a:rPr lang="en-US" altLang="zh-CN" dirty="0" err="1"/>
              <a:t>softmax</a:t>
            </a:r>
            <a:r>
              <a:rPr lang="zh-CN" altLang="en-US" dirty="0"/>
              <a:t>分数决定了每个单词对编码当下位置（“</a:t>
            </a:r>
            <a:r>
              <a:rPr lang="en-US" altLang="zh-CN" dirty="0"/>
              <a:t>Thinking”</a:t>
            </a:r>
            <a:r>
              <a:rPr lang="zh-CN" altLang="en-US" dirty="0"/>
              <a:t>）的贡献。显然，已经在这个位置上的单词将获得最高的</a:t>
            </a:r>
            <a:r>
              <a:rPr lang="en-US" altLang="zh-CN" dirty="0" err="1"/>
              <a:t>softmax</a:t>
            </a:r>
            <a:r>
              <a:rPr lang="zh-CN" altLang="en-US" dirty="0"/>
              <a:t>分数，但有时关注另一个与当前单词相关的单词也会有帮助。</a:t>
            </a:r>
          </a:p>
          <a:p>
            <a:endParaRPr lang="zh-CN" altLang="en-US" dirty="0"/>
          </a:p>
          <a:p>
            <a:r>
              <a:rPr lang="zh-CN" altLang="en-US" dirty="0"/>
              <a:t>第五步是将每个值向量乘以</a:t>
            </a:r>
            <a:r>
              <a:rPr lang="en-US" altLang="zh-CN" dirty="0" err="1"/>
              <a:t>softmax</a:t>
            </a:r>
            <a:r>
              <a:rPr lang="zh-CN" altLang="en-US" dirty="0"/>
              <a:t>分数</a:t>
            </a:r>
            <a:r>
              <a:rPr lang="en-US" altLang="zh-CN" dirty="0"/>
              <a:t>(</a:t>
            </a:r>
            <a:r>
              <a:rPr lang="zh-CN" altLang="en-US" dirty="0"/>
              <a:t>这是为了准备之后将它们求和</a:t>
            </a:r>
            <a:r>
              <a:rPr lang="en-US" altLang="zh-CN" dirty="0"/>
              <a:t>)</a:t>
            </a:r>
            <a:r>
              <a:rPr lang="zh-CN" altLang="en-US" dirty="0"/>
              <a:t>。这里的直觉是希望关注语义上相关的单词，并弱化不相关的单词</a:t>
            </a:r>
            <a:r>
              <a:rPr lang="en-US" altLang="zh-CN" dirty="0"/>
              <a:t>(</a:t>
            </a:r>
            <a:r>
              <a:rPr lang="zh-CN" altLang="en-US" dirty="0"/>
              <a:t>例如，让它们乘以</a:t>
            </a:r>
            <a:r>
              <a:rPr lang="en-US" altLang="zh-CN" dirty="0"/>
              <a:t>0.001</a:t>
            </a:r>
            <a:r>
              <a:rPr lang="zh-CN" altLang="en-US" dirty="0"/>
              <a:t>这样的小数</a:t>
            </a:r>
            <a:r>
              <a:rPr lang="en-US" altLang="zh-CN" dirty="0"/>
              <a:t>)</a:t>
            </a:r>
            <a:r>
              <a:rPr lang="zh-CN" altLang="en-US" dirty="0"/>
              <a:t>。</a:t>
            </a:r>
          </a:p>
          <a:p>
            <a:endParaRPr lang="zh-CN" altLang="en-US" dirty="0"/>
          </a:p>
          <a:p>
            <a:r>
              <a:rPr lang="zh-CN" altLang="en-US" dirty="0"/>
              <a:t>第六步是对加权值向量求和（译注：自注意力的另一种解释就是在编码某个单词时，就是将所有单词的表示（值向量）进行加权求和，而权重是通过该词的表示（键向量）与被编码词表示（查询向量）的点积并通过</a:t>
            </a:r>
            <a:r>
              <a:rPr lang="en-US" altLang="zh-CN" dirty="0" err="1"/>
              <a:t>softmax</a:t>
            </a:r>
            <a:r>
              <a:rPr lang="zh-CN" altLang="en-US" dirty="0"/>
              <a:t>得到。），然后即得到自注意力层在该位置的输出</a:t>
            </a:r>
            <a:r>
              <a:rPr lang="en-US" altLang="zh-CN" dirty="0"/>
              <a:t>(</a:t>
            </a:r>
            <a:r>
              <a:rPr lang="zh-CN" altLang="en-US" dirty="0"/>
              <a:t>在我们的例子中是对于第一个单词</a:t>
            </a:r>
            <a:r>
              <a:rPr lang="en-US" altLang="zh-CN" dirty="0"/>
              <a:t>)</a:t>
            </a:r>
            <a:r>
              <a:rPr lang="zh-CN" altLang="en-US" dirty="0"/>
              <a:t>。</a:t>
            </a:r>
            <a:endParaRPr lang="en-US" altLang="zh-CN" dirty="0"/>
          </a:p>
        </p:txBody>
      </p:sp>
    </p:spTree>
    <p:extLst>
      <p:ext uri="{BB962C8B-B14F-4D97-AF65-F5344CB8AC3E}">
        <p14:creationId xmlns:p14="http://schemas.microsoft.com/office/powerpoint/2010/main" val="33718051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下面我们来看一张动图，更加直观地感受 </a:t>
            </a:r>
            <a:r>
              <a:rPr lang="en-US" altLang="zh-CN" dirty="0"/>
              <a:t>Self-Attention</a:t>
            </a:r>
            <a:r>
              <a:rPr lang="zh-CN" altLang="en-US" dirty="0"/>
              <a:t> 的计算过程。</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这样自注意力的计算就完成了，得到的向量就可以传给前馈神经网络。然而实际中，为加快计算效率，这些计算是以矩阵形式完成的，那我们接下来就看看自注意力机制如何用矩阵实现。</a:t>
            </a:r>
            <a:endParaRPr lang="zh-CN" altLang="en-US" dirty="0"/>
          </a:p>
        </p:txBody>
      </p:sp>
    </p:spTree>
    <p:extLst>
      <p:ext uri="{BB962C8B-B14F-4D97-AF65-F5344CB8AC3E}">
        <p14:creationId xmlns:p14="http://schemas.microsoft.com/office/powerpoint/2010/main" val="9212493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r>
              <a:rPr lang="zh-CN" altLang="en-US" b="0" i="0" dirty="0">
                <a:solidFill>
                  <a:srgbClr val="222222"/>
                </a:solidFill>
                <a:effectLst/>
                <a:latin typeface="-apple-system"/>
              </a:rPr>
              <a:t>第一步是计算查询矩阵、键矩阵和值矩阵。为此，我们将将输入句子的词嵌入装进矩阵</a:t>
            </a:r>
            <a:r>
              <a:rPr lang="en-US" altLang="zh-CN" b="0" i="0" dirty="0">
                <a:solidFill>
                  <a:srgbClr val="222222"/>
                </a:solidFill>
                <a:effectLst/>
                <a:latin typeface="-apple-system"/>
              </a:rPr>
              <a:t>X</a:t>
            </a:r>
            <a:r>
              <a:rPr lang="zh-CN" altLang="en-US" b="0" i="0" dirty="0">
                <a:solidFill>
                  <a:srgbClr val="222222"/>
                </a:solidFill>
                <a:effectLst/>
                <a:latin typeface="-apple-system"/>
              </a:rPr>
              <a:t>中，将其乘以我们训练的权重矩阵</a:t>
            </a:r>
            <a:r>
              <a:rPr lang="en-US" altLang="zh-CN" b="0" i="0" dirty="0">
                <a:solidFill>
                  <a:srgbClr val="222222"/>
                </a:solidFill>
                <a:effectLst/>
                <a:latin typeface="-apple-system"/>
              </a:rPr>
              <a:t>(</a:t>
            </a:r>
            <a:r>
              <a:rPr lang="en-US" altLang="zh-CN" sz="1200" dirty="0">
                <a:solidFill>
                  <a:srgbClr val="333333"/>
                </a:solidFill>
                <a:latin typeface="-apple-system"/>
              </a:rPr>
              <a:t>W</a:t>
            </a:r>
            <a:r>
              <a:rPr lang="en-US" altLang="zh-CN" sz="1200" baseline="30000" dirty="0">
                <a:solidFill>
                  <a:srgbClr val="333333"/>
                </a:solidFill>
                <a:latin typeface="-apple-system"/>
              </a:rPr>
              <a:t>Q </a:t>
            </a:r>
            <a:r>
              <a:rPr lang="zh-CN" altLang="en-US" b="0" i="0" dirty="0">
                <a:solidFill>
                  <a:srgbClr val="222222"/>
                </a:solidFill>
                <a:effectLst/>
                <a:latin typeface="-apple-system"/>
              </a:rPr>
              <a:t>，</a:t>
            </a:r>
            <a:r>
              <a:rPr lang="en-US" altLang="zh-CN" sz="1200" dirty="0">
                <a:solidFill>
                  <a:srgbClr val="333333"/>
                </a:solidFill>
                <a:latin typeface="-apple-system"/>
              </a:rPr>
              <a:t> W</a:t>
            </a:r>
            <a:r>
              <a:rPr lang="en-US" altLang="zh-CN" sz="1200" baseline="30000" dirty="0">
                <a:solidFill>
                  <a:srgbClr val="222222"/>
                </a:solidFill>
                <a:latin typeface="-apple-system"/>
              </a:rPr>
              <a:t>K</a:t>
            </a:r>
            <a:r>
              <a:rPr lang="zh-CN" altLang="en-US" b="0" i="0" dirty="0">
                <a:solidFill>
                  <a:srgbClr val="222222"/>
                </a:solidFill>
                <a:effectLst/>
                <a:latin typeface="-apple-system"/>
              </a:rPr>
              <a:t>，</a:t>
            </a:r>
            <a:r>
              <a:rPr lang="en-US" altLang="zh-CN" sz="1200" dirty="0">
                <a:solidFill>
                  <a:srgbClr val="333333"/>
                </a:solidFill>
                <a:latin typeface="-apple-system"/>
              </a:rPr>
              <a:t> W</a:t>
            </a:r>
            <a:r>
              <a:rPr lang="en-US" altLang="zh-CN" sz="1200" baseline="30000" dirty="0">
                <a:solidFill>
                  <a:srgbClr val="333333"/>
                </a:solidFill>
                <a:latin typeface="-apple-system"/>
              </a:rPr>
              <a:t>V</a:t>
            </a:r>
            <a:r>
              <a:rPr lang="en-US" altLang="zh-CN" b="0" i="0" dirty="0">
                <a:solidFill>
                  <a:srgbClr val="222222"/>
                </a:solidFill>
                <a:effectLst/>
                <a:latin typeface="-apple-system"/>
              </a:rPr>
              <a:t>)</a:t>
            </a:r>
            <a:r>
              <a:rPr lang="zh-CN" altLang="en-US" b="0" i="0" dirty="0">
                <a:solidFill>
                  <a:srgbClr val="222222"/>
                </a:solidFill>
                <a:effectLst/>
                <a:latin typeface="-apple-system"/>
              </a:rPr>
              <a:t>。</a:t>
            </a:r>
            <a:endParaRPr lang="en-US" altLang="zh-CN" b="0" i="0" dirty="0">
              <a:solidFill>
                <a:srgbClr val="222222"/>
              </a:solidFill>
              <a:effectLst/>
              <a:latin typeface="-apple-system"/>
            </a:endParaRPr>
          </a:p>
          <a:p>
            <a:pPr>
              <a:lnSpc>
                <a:spcPct val="150000"/>
              </a:lnSpc>
            </a:pPr>
            <a:endParaRPr lang="en-US" altLang="zh-CN" dirty="0">
              <a:solidFill>
                <a:srgbClr val="222222"/>
              </a:solidFill>
              <a:latin typeface="-apple-system"/>
            </a:endParaRPr>
          </a:p>
          <a:p>
            <a:pPr algn="just">
              <a:lnSpc>
                <a:spcPct val="150000"/>
              </a:lnSpc>
            </a:pPr>
            <a:r>
              <a:rPr lang="en-US" altLang="zh-CN" dirty="0">
                <a:solidFill>
                  <a:srgbClr val="333333"/>
                </a:solidFill>
                <a:latin typeface="-apple-system"/>
              </a:rPr>
              <a:t>X</a:t>
            </a:r>
            <a:r>
              <a:rPr lang="zh-CN" altLang="en-US" b="0" i="0" dirty="0">
                <a:solidFill>
                  <a:srgbClr val="333333"/>
                </a:solidFill>
                <a:effectLst/>
                <a:latin typeface="-apple-system"/>
              </a:rPr>
              <a:t>矩阵中的每一行对应于输入句子中的一个单词。我们再次看到词嵌入向量 </a:t>
            </a:r>
            <a:r>
              <a:rPr lang="en-US" altLang="zh-CN" b="0" i="0" dirty="0">
                <a:solidFill>
                  <a:srgbClr val="333333"/>
                </a:solidFill>
                <a:effectLst/>
                <a:latin typeface="-apple-system"/>
              </a:rPr>
              <a:t>(512</a:t>
            </a:r>
            <a:r>
              <a:rPr lang="zh-CN" altLang="en-US" b="0" i="0" dirty="0">
                <a:solidFill>
                  <a:srgbClr val="333333"/>
                </a:solidFill>
                <a:effectLst/>
                <a:latin typeface="-apple-system"/>
              </a:rPr>
              <a:t>，或图中的</a:t>
            </a:r>
            <a:r>
              <a:rPr lang="en-US" altLang="zh-CN" b="0" i="0" dirty="0">
                <a:solidFill>
                  <a:srgbClr val="333333"/>
                </a:solidFill>
                <a:effectLst/>
                <a:latin typeface="-apple-system"/>
              </a:rPr>
              <a:t>4</a:t>
            </a:r>
            <a:r>
              <a:rPr lang="zh-CN" altLang="en-US" b="0" i="0" dirty="0">
                <a:solidFill>
                  <a:srgbClr val="333333"/>
                </a:solidFill>
                <a:effectLst/>
                <a:latin typeface="-apple-system"/>
              </a:rPr>
              <a:t>个格子</a:t>
            </a:r>
            <a:r>
              <a:rPr lang="en-US" altLang="zh-CN" b="0" i="0" dirty="0">
                <a:solidFill>
                  <a:srgbClr val="333333"/>
                </a:solidFill>
                <a:effectLst/>
                <a:latin typeface="-apple-system"/>
              </a:rPr>
              <a:t>)</a:t>
            </a:r>
            <a:r>
              <a:rPr lang="zh-CN" altLang="en-US" b="0" i="0" dirty="0">
                <a:solidFill>
                  <a:srgbClr val="333333"/>
                </a:solidFill>
                <a:effectLst/>
                <a:latin typeface="-apple-system"/>
              </a:rPr>
              <a:t>和</a:t>
            </a:r>
            <a:r>
              <a:rPr lang="en-US" altLang="zh-CN" b="0" i="0" dirty="0">
                <a:solidFill>
                  <a:srgbClr val="333333"/>
                </a:solidFill>
                <a:effectLst/>
                <a:latin typeface="-apple-system"/>
              </a:rPr>
              <a:t>q/k/v</a:t>
            </a:r>
            <a:r>
              <a:rPr lang="zh-CN" altLang="en-US" b="0" i="0" dirty="0">
                <a:solidFill>
                  <a:srgbClr val="333333"/>
                </a:solidFill>
                <a:effectLst/>
                <a:latin typeface="-apple-system"/>
              </a:rPr>
              <a:t>向量</a:t>
            </a:r>
            <a:r>
              <a:rPr lang="en-US" altLang="zh-CN" b="0" i="0" dirty="0">
                <a:solidFill>
                  <a:srgbClr val="333333"/>
                </a:solidFill>
                <a:effectLst/>
                <a:latin typeface="-apple-system"/>
              </a:rPr>
              <a:t>(64</a:t>
            </a:r>
            <a:r>
              <a:rPr lang="zh-CN" altLang="en-US" b="0" i="0" dirty="0">
                <a:solidFill>
                  <a:srgbClr val="333333"/>
                </a:solidFill>
                <a:effectLst/>
                <a:latin typeface="-apple-system"/>
              </a:rPr>
              <a:t>，或图中的</a:t>
            </a:r>
            <a:r>
              <a:rPr lang="en-US" altLang="zh-CN" b="0" i="0" dirty="0">
                <a:solidFill>
                  <a:srgbClr val="333333"/>
                </a:solidFill>
                <a:effectLst/>
                <a:latin typeface="-apple-system"/>
              </a:rPr>
              <a:t>3</a:t>
            </a:r>
            <a:r>
              <a:rPr lang="zh-CN" altLang="en-US" b="0" i="0" dirty="0">
                <a:solidFill>
                  <a:srgbClr val="333333"/>
                </a:solidFill>
                <a:effectLst/>
                <a:latin typeface="-apple-system"/>
              </a:rPr>
              <a:t>个格子</a:t>
            </a:r>
            <a:r>
              <a:rPr lang="en-US" altLang="zh-CN" b="0" i="0" dirty="0">
                <a:solidFill>
                  <a:srgbClr val="333333"/>
                </a:solidFill>
                <a:effectLst/>
                <a:latin typeface="-apple-system"/>
              </a:rPr>
              <a:t>)</a:t>
            </a:r>
            <a:r>
              <a:rPr lang="zh-CN" altLang="en-US" b="0" i="0" dirty="0">
                <a:solidFill>
                  <a:srgbClr val="333333"/>
                </a:solidFill>
                <a:effectLst/>
                <a:latin typeface="-apple-system"/>
              </a:rPr>
              <a:t>的大小差异。</a:t>
            </a:r>
            <a:endParaRPr lang="en-US" altLang="zh-CN" b="0" i="0" dirty="0">
              <a:solidFill>
                <a:srgbClr val="333333"/>
              </a:solidFill>
              <a:effectLst/>
              <a:latin typeface="-apple-system"/>
            </a:endParaRPr>
          </a:p>
          <a:p>
            <a:pPr algn="just">
              <a:lnSpc>
                <a:spcPct val="150000"/>
              </a:lnSpc>
            </a:pPr>
            <a:endParaRPr lang="zh-CN" altLang="en-US" b="0" i="0" dirty="0">
              <a:solidFill>
                <a:srgbClr val="333333"/>
              </a:solidFill>
              <a:effectLst/>
              <a:latin typeface="-apple-system"/>
            </a:endParaRPr>
          </a:p>
          <a:p>
            <a:pPr algn="just">
              <a:lnSpc>
                <a:spcPct val="150000"/>
              </a:lnSpc>
            </a:pPr>
            <a:r>
              <a:rPr lang="zh-CN" altLang="en-US" b="0" i="0" dirty="0">
                <a:solidFill>
                  <a:srgbClr val="333333"/>
                </a:solidFill>
                <a:effectLst/>
                <a:latin typeface="-apple-system"/>
              </a:rPr>
              <a:t>最后，由于我们处理的是矩阵，我们可以用一个公式来计算自注意力层的输出。</a:t>
            </a:r>
            <a:endParaRPr lang="en-US" altLang="zh-CN" b="0" i="0" dirty="0">
              <a:solidFill>
                <a:srgbClr val="333333"/>
              </a:solidFill>
              <a:effectLst/>
              <a:latin typeface="-apple-system"/>
            </a:endParaRPr>
          </a:p>
          <a:p>
            <a:pPr algn="just">
              <a:lnSpc>
                <a:spcPct val="150000"/>
              </a:lnSpc>
            </a:pPr>
            <a:endParaRPr lang="en-US" altLang="zh-CN" b="0" i="0" dirty="0">
              <a:solidFill>
                <a:srgbClr val="333333"/>
              </a:solidFill>
              <a:effectLst/>
              <a:latin typeface="-apple-system"/>
            </a:endParaRPr>
          </a:p>
          <a:p>
            <a:pPr algn="just">
              <a:lnSpc>
                <a:spcPct val="150000"/>
              </a:lnSpc>
            </a:pPr>
            <a:r>
              <a:rPr lang="zh-CN" altLang="en-US" b="0" i="0" dirty="0">
                <a:solidFill>
                  <a:srgbClr val="333333"/>
                </a:solidFill>
                <a:effectLst/>
                <a:latin typeface="-apple-system"/>
              </a:rPr>
              <a:t>到这里，通过矩阵运算实现自注意力的计算就完成了。这时，我们对于输入句子向量，得到一组</a:t>
            </a:r>
            <a:r>
              <a:rPr lang="en-US" altLang="zh-CN" b="0" i="0" dirty="0">
                <a:solidFill>
                  <a:srgbClr val="333333"/>
                </a:solidFill>
                <a:effectLst/>
                <a:latin typeface="-apple-system"/>
              </a:rPr>
              <a:t>Z</a:t>
            </a:r>
            <a:r>
              <a:rPr lang="zh-CN" altLang="en-US" b="0" i="0" dirty="0">
                <a:solidFill>
                  <a:srgbClr val="333333"/>
                </a:solidFill>
                <a:effectLst/>
                <a:latin typeface="-apple-system"/>
              </a:rPr>
              <a:t>向量，输入到后续的前馈神经网络</a:t>
            </a:r>
            <a:r>
              <a:rPr lang="zh-CN" altLang="en-US" b="0" i="0">
                <a:solidFill>
                  <a:srgbClr val="333333"/>
                </a:solidFill>
                <a:effectLst/>
                <a:latin typeface="-apple-system"/>
              </a:rPr>
              <a:t>中。</a:t>
            </a:r>
            <a:endParaRPr lang="en-US" altLang="zh-CN" b="0" i="0">
              <a:solidFill>
                <a:srgbClr val="333333"/>
              </a:solidFill>
              <a:effectLst/>
              <a:latin typeface="-apple-system"/>
            </a:endParaRPr>
          </a:p>
          <a:p>
            <a:pPr algn="just">
              <a:lnSpc>
                <a:spcPct val="150000"/>
              </a:lnSpc>
            </a:pPr>
            <a:endParaRPr lang="en-US" altLang="zh-CN" b="0" i="0">
              <a:solidFill>
                <a:srgbClr val="333333"/>
              </a:solidFill>
              <a:effectLst/>
              <a:latin typeface="-apple-system"/>
            </a:endParaRPr>
          </a:p>
          <a:p>
            <a:pPr algn="just">
              <a:lnSpc>
                <a:spcPct val="150000"/>
              </a:lnSpc>
            </a:pPr>
            <a:r>
              <a:rPr lang="zh-CN" altLang="en-US" b="0" i="0">
                <a:solidFill>
                  <a:srgbClr val="333333"/>
                </a:solidFill>
                <a:effectLst/>
                <a:latin typeface="-apple-system"/>
              </a:rPr>
              <a:t>但实际情况下，在</a:t>
            </a:r>
            <a:r>
              <a:rPr lang="en-US" altLang="zh-CN" b="0" i="0">
                <a:solidFill>
                  <a:srgbClr val="333333"/>
                </a:solidFill>
                <a:effectLst/>
                <a:latin typeface="-apple-system"/>
              </a:rPr>
              <a:t>Transformer</a:t>
            </a:r>
            <a:r>
              <a:rPr lang="zh-CN" altLang="en-US" b="0" i="0">
                <a:solidFill>
                  <a:srgbClr val="333333"/>
                </a:solidFill>
                <a:effectLst/>
                <a:latin typeface="-apple-system"/>
              </a:rPr>
              <a:t>中，采用的方式就是多头注意力机制，这里的多头可以理解为不同的</a:t>
            </a:r>
            <a:r>
              <a:rPr lang="en-US" altLang="zh-CN" b="0" i="0">
                <a:solidFill>
                  <a:srgbClr val="333333"/>
                </a:solidFill>
                <a:effectLst/>
                <a:latin typeface="-apple-system"/>
              </a:rPr>
              <a:t>QKV</a:t>
            </a:r>
            <a:r>
              <a:rPr lang="zh-CN" altLang="en-US" b="0" i="0">
                <a:solidFill>
                  <a:srgbClr val="333333"/>
                </a:solidFill>
                <a:effectLst/>
                <a:latin typeface="-apple-system"/>
              </a:rPr>
              <a:t>。</a:t>
            </a:r>
          </a:p>
          <a:p>
            <a:pPr>
              <a:lnSpc>
                <a:spcPct val="150000"/>
              </a:lnSpc>
            </a:pPr>
            <a:endParaRPr lang="zh-CN" altLang="en-US" dirty="0"/>
          </a:p>
        </p:txBody>
      </p:sp>
    </p:spTree>
    <p:extLst>
      <p:ext uri="{BB962C8B-B14F-4D97-AF65-F5344CB8AC3E}">
        <p14:creationId xmlns:p14="http://schemas.microsoft.com/office/powerpoint/2010/main" val="4051927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原论文中说到进行</a:t>
            </a:r>
            <a:r>
              <a:rPr lang="en-US" altLang="zh-CN" dirty="0"/>
              <a:t>Multi-head Attention</a:t>
            </a:r>
            <a:r>
              <a:rPr lang="zh-CN" altLang="en-US" dirty="0"/>
              <a:t>的原因是将模型分为多个头，形成多个子空间，可以让模型去关注不同方面的信息，最后再将各个方面的信息综合起来。其实直观上也可以想到，如果自己设计这样的一个模型，必然也不会只做一次</a:t>
            </a:r>
            <a:r>
              <a:rPr lang="en-US" altLang="zh-CN" dirty="0"/>
              <a:t>attention</a:t>
            </a:r>
            <a:r>
              <a:rPr lang="zh-CN" altLang="en-US" dirty="0"/>
              <a:t>，多次</a:t>
            </a:r>
            <a:r>
              <a:rPr lang="en-US" altLang="zh-CN" dirty="0"/>
              <a:t>attention</a:t>
            </a:r>
            <a:r>
              <a:rPr lang="zh-CN" altLang="en-US" dirty="0"/>
              <a:t>综合的结果至少能够起到增强模型的作用，也可以类比</a:t>
            </a:r>
            <a:r>
              <a:rPr lang="en-US" altLang="zh-CN" dirty="0"/>
              <a:t>CNN</a:t>
            </a:r>
            <a:r>
              <a:rPr lang="zh-CN" altLang="en-US" dirty="0"/>
              <a:t>中同时使用多个卷积核的作用，直观上讲，多头的注意力有助于网络捕捉到更丰富的特征</a:t>
            </a:r>
            <a:r>
              <a:rPr lang="en-US" altLang="zh-CN" dirty="0"/>
              <a:t>/</a:t>
            </a:r>
            <a:r>
              <a:rPr lang="zh-CN" altLang="en-US" dirty="0"/>
              <a:t>信息。</a:t>
            </a:r>
            <a:endParaRPr lang="en-US" altLang="zh-CN" dirty="0"/>
          </a:p>
          <a:p>
            <a:pPr>
              <a:lnSpc>
                <a:spcPct val="150000"/>
              </a:lnSpc>
            </a:pPr>
            <a:endParaRPr lang="en-US" altLang="zh-CN" dirty="0"/>
          </a:p>
          <a:p>
            <a:pPr>
              <a:lnSpc>
                <a:spcPct val="150000"/>
              </a:lnSpc>
            </a:pPr>
            <a:r>
              <a:rPr lang="zh-CN" altLang="en-US" dirty="0"/>
              <a:t>通过增加一种叫做“多头”注意力（“</a:t>
            </a:r>
            <a:r>
              <a:rPr lang="en" altLang="zh-CN" dirty="0"/>
              <a:t>multi-headed” attention</a:t>
            </a:r>
            <a:r>
              <a:rPr lang="zh-CN" altLang="en" dirty="0"/>
              <a:t>）</a:t>
            </a:r>
            <a:r>
              <a:rPr lang="zh-CN" altLang="en-US" dirty="0"/>
              <a:t>的机制，论文进一步完善了自注意力层，并在两方面提高了注意力层的性能：</a:t>
            </a:r>
          </a:p>
          <a:p>
            <a:pPr>
              <a:lnSpc>
                <a:spcPct val="150000"/>
              </a:lnSpc>
            </a:pPr>
            <a:endParaRPr lang="zh-CN" altLang="en-US" dirty="0"/>
          </a:p>
          <a:p>
            <a:pPr>
              <a:lnSpc>
                <a:spcPct val="150000"/>
              </a:lnSpc>
            </a:pPr>
            <a:r>
              <a:rPr lang="en-US" altLang="zh-CN" dirty="0"/>
              <a:t>1.</a:t>
            </a:r>
            <a:r>
              <a:rPr lang="zh-CN" altLang="en-US" dirty="0"/>
              <a:t>它扩展了模型专注于不同位置的能力。在上面的例子中，虽然每个编码都在</a:t>
            </a:r>
            <a:r>
              <a:rPr lang="en" altLang="zh-CN" dirty="0"/>
              <a:t>z1</a:t>
            </a:r>
            <a:r>
              <a:rPr lang="zh-CN" altLang="en-US" dirty="0"/>
              <a:t>中有或多或少的体现，但是它可能被实际的单词本身所支配。如果我们翻译一个句子，比如“</a:t>
            </a:r>
            <a:r>
              <a:rPr lang="en" altLang="zh-CN" dirty="0"/>
              <a:t>The animal didn’t cross the street because it was too tired”</a:t>
            </a:r>
            <a:r>
              <a:rPr lang="zh-CN" altLang="en" dirty="0"/>
              <a:t>，</a:t>
            </a:r>
            <a:r>
              <a:rPr lang="zh-CN" altLang="en-US" dirty="0"/>
              <a:t>我们会想知道“</a:t>
            </a:r>
            <a:r>
              <a:rPr lang="en" altLang="zh-CN" dirty="0"/>
              <a:t>it”</a:t>
            </a:r>
            <a:r>
              <a:rPr lang="zh-CN" altLang="en-US" dirty="0"/>
              <a:t>指的是哪个词，这时模型的“多头”注意机制会起到作用。</a:t>
            </a:r>
          </a:p>
          <a:p>
            <a:pPr>
              <a:lnSpc>
                <a:spcPct val="150000"/>
              </a:lnSpc>
            </a:pPr>
            <a:endParaRPr lang="zh-CN" altLang="en-US" dirty="0"/>
          </a:p>
          <a:p>
            <a:pPr>
              <a:lnSpc>
                <a:spcPct val="150000"/>
              </a:lnSpc>
            </a:pPr>
            <a:r>
              <a:rPr lang="en-US" altLang="zh-CN" dirty="0"/>
              <a:t>2.</a:t>
            </a:r>
            <a:r>
              <a:rPr lang="zh-CN" altLang="en-US" dirty="0"/>
              <a:t>它给出了注意力层的多个“表示子空间”（</a:t>
            </a:r>
            <a:r>
              <a:rPr lang="en" altLang="zh-CN" dirty="0"/>
              <a:t>representation subspaces</a:t>
            </a:r>
            <a:r>
              <a:rPr lang="zh-CN" altLang="en" dirty="0"/>
              <a:t>）。</a:t>
            </a:r>
            <a:r>
              <a:rPr lang="zh-CN" altLang="en-US" dirty="0"/>
              <a:t>接下来我们将看到，对于“多头”注意机制，我们有多个查询</a:t>
            </a:r>
            <a:r>
              <a:rPr lang="en-US" altLang="zh-CN" dirty="0"/>
              <a:t>/</a:t>
            </a:r>
            <a:r>
              <a:rPr lang="zh-CN" altLang="en-US" dirty="0"/>
              <a:t>键</a:t>
            </a:r>
            <a:r>
              <a:rPr lang="en-US" altLang="zh-CN" dirty="0"/>
              <a:t>/</a:t>
            </a:r>
            <a:r>
              <a:rPr lang="zh-CN" altLang="en-US" dirty="0"/>
              <a:t>值权重矩阵集</a:t>
            </a:r>
            <a:r>
              <a:rPr lang="en-US" altLang="zh-CN" dirty="0"/>
              <a:t>(</a:t>
            </a:r>
            <a:r>
              <a:rPr lang="en" altLang="zh-CN" dirty="0"/>
              <a:t>Transformer</a:t>
            </a:r>
            <a:r>
              <a:rPr lang="zh-CN" altLang="en-US" dirty="0"/>
              <a:t>使用八个注意力头，因此我们对于每个编码器</a:t>
            </a:r>
            <a:r>
              <a:rPr lang="en-US" altLang="zh-CN" dirty="0"/>
              <a:t>/</a:t>
            </a:r>
            <a:r>
              <a:rPr lang="zh-CN" altLang="en-US" dirty="0"/>
              <a:t>解码器有八个矩阵集合</a:t>
            </a:r>
            <a:r>
              <a:rPr lang="en-US" altLang="zh-CN" dirty="0"/>
              <a:t>)</a:t>
            </a:r>
            <a:r>
              <a:rPr lang="zh-CN" altLang="en-US" dirty="0"/>
              <a:t>。这些集合中的每一个都是随机初始化的，在训练之后，每个集合都被用来将输入词嵌入</a:t>
            </a:r>
            <a:r>
              <a:rPr lang="en-US" altLang="zh-CN" dirty="0"/>
              <a:t>(</a:t>
            </a:r>
            <a:r>
              <a:rPr lang="zh-CN" altLang="en-US" dirty="0"/>
              <a:t>或来自较低编码器</a:t>
            </a:r>
            <a:r>
              <a:rPr lang="en-US" altLang="zh-CN" dirty="0"/>
              <a:t>/</a:t>
            </a:r>
            <a:r>
              <a:rPr lang="zh-CN" altLang="en-US" dirty="0"/>
              <a:t>解码器的向量</a:t>
            </a:r>
            <a:r>
              <a:rPr lang="en-US" altLang="zh-CN" dirty="0"/>
              <a:t>)</a:t>
            </a:r>
            <a:r>
              <a:rPr lang="zh-CN" altLang="en-US" dirty="0"/>
              <a:t>投影到不同的表示子空间中。</a:t>
            </a:r>
          </a:p>
          <a:p>
            <a:pPr>
              <a:lnSpc>
                <a:spcPct val="150000"/>
              </a:lnSpc>
            </a:pPr>
            <a:endParaRPr lang="zh-CN" altLang="en-US" dirty="0"/>
          </a:p>
          <a:p>
            <a:pPr>
              <a:lnSpc>
                <a:spcPct val="150000"/>
              </a:lnSpc>
            </a:pPr>
            <a:r>
              <a:rPr lang="zh-CN" altLang="en-US" dirty="0"/>
              <a:t>在“多头”注意机制下，我们为每个头保持独立的查询</a:t>
            </a:r>
            <a:r>
              <a:rPr lang="en-US" altLang="zh-CN" dirty="0"/>
              <a:t>/</a:t>
            </a:r>
            <a:r>
              <a:rPr lang="zh-CN" altLang="en-US" dirty="0"/>
              <a:t>键</a:t>
            </a:r>
            <a:r>
              <a:rPr lang="en-US" altLang="zh-CN" dirty="0"/>
              <a:t>/</a:t>
            </a:r>
            <a:r>
              <a:rPr lang="zh-CN" altLang="en-US" dirty="0"/>
              <a:t>值权重矩阵，从而产生不同的查询</a:t>
            </a:r>
            <a:r>
              <a:rPr lang="en-US" altLang="zh-CN" dirty="0"/>
              <a:t>/</a:t>
            </a:r>
            <a:r>
              <a:rPr lang="zh-CN" altLang="en-US" dirty="0"/>
              <a:t>键</a:t>
            </a:r>
            <a:r>
              <a:rPr lang="en-US" altLang="zh-CN" dirty="0"/>
              <a:t>/</a:t>
            </a:r>
            <a:r>
              <a:rPr lang="zh-CN" altLang="en-US" dirty="0"/>
              <a:t>值矩阵。和之前一样，我们拿</a:t>
            </a:r>
            <a:r>
              <a:rPr lang="en" altLang="zh-CN" dirty="0"/>
              <a:t>X</a:t>
            </a:r>
            <a:r>
              <a:rPr lang="zh-CN" altLang="en-US" dirty="0"/>
              <a:t>乘以</a:t>
            </a:r>
            <a:r>
              <a:rPr lang="en" altLang="zh-CN" dirty="0"/>
              <a:t>W</a:t>
            </a:r>
            <a:r>
              <a:rPr lang="en" altLang="zh-CN" baseline="30000" dirty="0"/>
              <a:t>Q</a:t>
            </a:r>
            <a:r>
              <a:rPr lang="en" altLang="zh-CN" dirty="0"/>
              <a:t>/W</a:t>
            </a:r>
            <a:r>
              <a:rPr lang="en" altLang="zh-CN" baseline="30000" dirty="0"/>
              <a:t>K</a:t>
            </a:r>
            <a:r>
              <a:rPr lang="en" altLang="zh-CN" dirty="0"/>
              <a:t>/W</a:t>
            </a:r>
            <a:r>
              <a:rPr lang="en" altLang="zh-CN" baseline="30000" dirty="0"/>
              <a:t>V</a:t>
            </a:r>
            <a:r>
              <a:rPr lang="zh-CN" altLang="en-US" dirty="0"/>
              <a:t>矩阵来产生查询</a:t>
            </a:r>
            <a:r>
              <a:rPr lang="en-US" altLang="zh-CN" dirty="0"/>
              <a:t>/</a:t>
            </a:r>
            <a:r>
              <a:rPr lang="zh-CN" altLang="en-US" dirty="0"/>
              <a:t>键</a:t>
            </a:r>
            <a:r>
              <a:rPr lang="en-US" altLang="zh-CN" dirty="0"/>
              <a:t>/</a:t>
            </a:r>
            <a:r>
              <a:rPr lang="zh-CN" altLang="en-US" dirty="0"/>
              <a:t>值矩阵。</a:t>
            </a:r>
          </a:p>
          <a:p>
            <a:pPr>
              <a:lnSpc>
                <a:spcPct val="150000"/>
              </a:lnSpc>
            </a:pPr>
            <a:endParaRPr lang="zh-CN" altLang="en-US" dirty="0"/>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t>如果我们做与上述相同的自注意力计算，只需八次不同的权重矩阵运算，我们就会得到八个不同的</a:t>
            </a:r>
            <a:r>
              <a:rPr lang="en" altLang="zh-CN" dirty="0"/>
              <a:t>Z</a:t>
            </a:r>
            <a:r>
              <a:rPr lang="zh-CN" altLang="en-US" dirty="0"/>
              <a:t>矩阵。这就类似于在卷积神经网络中使用多个不同尺寸的filter提取多种特征。</a:t>
            </a:r>
          </a:p>
          <a:p>
            <a:pPr>
              <a:lnSpc>
                <a:spcPct val="150000"/>
              </a:lnSpc>
            </a:pPr>
            <a:endParaRPr lang="zh-CN" altLang="en-US" dirty="0"/>
          </a:p>
        </p:txBody>
      </p:sp>
    </p:spTree>
    <p:extLst>
      <p:ext uri="{BB962C8B-B14F-4D97-AF65-F5344CB8AC3E}">
        <p14:creationId xmlns:p14="http://schemas.microsoft.com/office/powerpoint/2010/main" val="10609759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dirty="0">
                <a:solidFill>
                  <a:srgbClr val="4D4D4D"/>
                </a:solidFill>
                <a:effectLst/>
                <a:latin typeface="-apple-system"/>
              </a:rPr>
              <a:t>计算完多头注意力之后，我们要把结果输入到后面的前馈神经网络中，但是这里就有一个问题，虽然我们使用了多头注意力机制，但是就像我们之前看到的，前馈层并不需要</a:t>
            </a:r>
            <a:r>
              <a:rPr lang="en-US" altLang="zh-CN" b="0" i="0" dirty="0">
                <a:solidFill>
                  <a:srgbClr val="4D4D4D"/>
                </a:solidFill>
                <a:effectLst/>
                <a:latin typeface="-apple-system"/>
              </a:rPr>
              <a:t>8</a:t>
            </a:r>
            <a:r>
              <a:rPr lang="zh-CN" altLang="en-US" b="0" i="0" dirty="0">
                <a:solidFill>
                  <a:srgbClr val="4D4D4D"/>
                </a:solidFill>
                <a:effectLst/>
                <a:latin typeface="-apple-system"/>
              </a:rPr>
              <a:t>个矩阵，它只需要一个矩阵</a:t>
            </a:r>
            <a:r>
              <a:rPr lang="en-US" altLang="zh-CN" b="0" i="0" dirty="0">
                <a:solidFill>
                  <a:srgbClr val="4D4D4D"/>
                </a:solidFill>
                <a:effectLst/>
                <a:latin typeface="-apple-system"/>
              </a:rPr>
              <a:t>(</a:t>
            </a:r>
            <a:r>
              <a:rPr lang="zh-CN" altLang="en-US" b="0" i="0" dirty="0">
                <a:solidFill>
                  <a:srgbClr val="4D4D4D"/>
                </a:solidFill>
                <a:effectLst/>
                <a:latin typeface="-apple-system"/>
              </a:rPr>
              <a:t>由每一个单词的表示向量组成</a:t>
            </a:r>
            <a:r>
              <a:rPr lang="en-US" altLang="zh-CN" b="0" i="0" dirty="0">
                <a:solidFill>
                  <a:srgbClr val="4D4D4D"/>
                </a:solidFill>
                <a:effectLst/>
                <a:latin typeface="-apple-system"/>
              </a:rPr>
              <a:t>)</a:t>
            </a:r>
            <a:r>
              <a:rPr lang="zh-CN" altLang="en-US" b="0" i="0" dirty="0">
                <a:solidFill>
                  <a:srgbClr val="4D4D4D"/>
                </a:solidFill>
                <a:effectLst/>
                <a:latin typeface="-apple-system"/>
              </a:rPr>
              <a:t>。所以我们需要一种方法把这八个矩阵压缩成一个矩阵。那该怎么做？</a:t>
            </a:r>
            <a:endParaRPr lang="en-US" altLang="zh-CN" b="0" i="0" dirty="0">
              <a:solidFill>
                <a:srgbClr val="4D4D4D"/>
              </a:solidFill>
              <a:effectLst/>
              <a:latin typeface="-apple-system"/>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b="0" i="0" dirty="0">
              <a:solidFill>
                <a:srgbClr val="4D4D4D"/>
              </a:solidFill>
              <a:effectLst/>
              <a:latin typeface="-apple-system"/>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b="0" i="0" dirty="0">
                <a:solidFill>
                  <a:srgbClr val="4D4D4D"/>
                </a:solidFill>
                <a:effectLst/>
                <a:latin typeface="-apple-system"/>
              </a:rPr>
              <a:t>其实可以 </a:t>
            </a:r>
            <a:r>
              <a:rPr lang="en-US" altLang="zh-CN" b="0" i="0" dirty="0">
                <a:solidFill>
                  <a:srgbClr val="4D4D4D"/>
                </a:solidFill>
                <a:effectLst/>
                <a:latin typeface="-apple-system"/>
              </a:rPr>
              <a:t>1</a:t>
            </a:r>
            <a:r>
              <a:rPr lang="zh-CN" altLang="en-US" b="0" i="0" dirty="0">
                <a:solidFill>
                  <a:srgbClr val="4D4D4D"/>
                </a:solidFill>
                <a:effectLst/>
                <a:latin typeface="-apple-system"/>
              </a:rPr>
              <a:t>）把这些矩阵拼接在一起，然后 </a:t>
            </a:r>
            <a:r>
              <a:rPr lang="en-US" altLang="zh-CN" b="0" i="0" dirty="0">
                <a:solidFill>
                  <a:srgbClr val="4D4D4D"/>
                </a:solidFill>
                <a:effectLst/>
                <a:latin typeface="-apple-system"/>
              </a:rPr>
              <a:t>2</a:t>
            </a:r>
            <a:r>
              <a:rPr lang="zh-CN" altLang="en-US" b="0" i="0" dirty="0">
                <a:solidFill>
                  <a:srgbClr val="4D4D4D"/>
                </a:solidFill>
                <a:effectLst/>
                <a:latin typeface="-apple-system"/>
              </a:rPr>
              <a:t>）用一个附加的权重矩阵</a:t>
            </a:r>
            <a:r>
              <a:rPr lang="en" altLang="zh-CN" b="0" i="0" dirty="0">
                <a:solidFill>
                  <a:srgbClr val="4D4D4D"/>
                </a:solidFill>
                <a:effectLst/>
                <a:latin typeface="-apple-system"/>
              </a:rPr>
              <a:t>W</a:t>
            </a:r>
            <a:r>
              <a:rPr lang="en" altLang="zh-CN" b="0" i="0" baseline="30000" dirty="0">
                <a:solidFill>
                  <a:srgbClr val="4D4D4D"/>
                </a:solidFill>
                <a:effectLst/>
                <a:latin typeface="-apple-system"/>
              </a:rPr>
              <a:t>O</a:t>
            </a:r>
            <a:r>
              <a:rPr lang="zh-CN" altLang="en-US" b="0" i="0" dirty="0">
                <a:solidFill>
                  <a:srgbClr val="4D4D4D"/>
                </a:solidFill>
                <a:effectLst/>
                <a:latin typeface="-apple-system"/>
              </a:rPr>
              <a:t>与它们相乘。</a:t>
            </a:r>
            <a:r>
              <a:rPr lang="zh-CN" altLang="en-US" b="0" i="0" dirty="0">
                <a:solidFill>
                  <a:srgbClr val="121212"/>
                </a:solidFill>
                <a:effectLst/>
                <a:latin typeface="-apple-system"/>
              </a:rPr>
              <a:t>可以看到 </a:t>
            </a:r>
            <a:r>
              <a:rPr lang="en-US" altLang="zh-CN" b="0" i="0" dirty="0">
                <a:solidFill>
                  <a:srgbClr val="121212"/>
                </a:solidFill>
                <a:effectLst/>
                <a:latin typeface="-apple-system"/>
              </a:rPr>
              <a:t>Multi-Head Attention </a:t>
            </a:r>
            <a:r>
              <a:rPr lang="zh-CN" altLang="en-US" b="0" i="0" dirty="0">
                <a:solidFill>
                  <a:srgbClr val="121212"/>
                </a:solidFill>
                <a:effectLst/>
                <a:latin typeface="-apple-system"/>
              </a:rPr>
              <a:t>输出的矩阵</a:t>
            </a:r>
            <a:r>
              <a:rPr lang="en-US" altLang="zh-CN" b="1" i="0" dirty="0">
                <a:solidFill>
                  <a:srgbClr val="121212"/>
                </a:solidFill>
                <a:effectLst/>
                <a:latin typeface="-apple-system"/>
              </a:rPr>
              <a:t>Z</a:t>
            </a:r>
            <a:r>
              <a:rPr lang="zh-CN" altLang="en-US" b="0" i="0" dirty="0">
                <a:solidFill>
                  <a:srgbClr val="121212"/>
                </a:solidFill>
                <a:effectLst/>
                <a:latin typeface="-apple-system"/>
              </a:rPr>
              <a:t>与其输入的矩阵</a:t>
            </a:r>
            <a:r>
              <a:rPr lang="en-US" altLang="zh-CN" b="1" i="0" dirty="0">
                <a:solidFill>
                  <a:srgbClr val="121212"/>
                </a:solidFill>
                <a:effectLst/>
                <a:latin typeface="-apple-system"/>
              </a:rPr>
              <a:t>X</a:t>
            </a:r>
            <a:r>
              <a:rPr lang="zh-CN" altLang="en-US" b="0" i="0" dirty="0">
                <a:solidFill>
                  <a:srgbClr val="121212"/>
                </a:solidFill>
                <a:effectLst/>
                <a:latin typeface="-apple-system"/>
              </a:rPr>
              <a:t>的维度是一样的。</a:t>
            </a:r>
            <a:endParaRPr lang="zh-CN" alt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zh-CN" altLang="en-US" dirty="0"/>
          </a:p>
        </p:txBody>
      </p:sp>
    </p:spTree>
    <p:extLst>
      <p:ext uri="{BB962C8B-B14F-4D97-AF65-F5344CB8AC3E}">
        <p14:creationId xmlns:p14="http://schemas.microsoft.com/office/powerpoint/2010/main" val="288837132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r>
              <a:rPr lang="zh-CN" altLang="en-US" b="0" i="0" dirty="0">
                <a:solidFill>
                  <a:srgbClr val="4D4D4D"/>
                </a:solidFill>
                <a:effectLst/>
                <a:latin typeface="-apple-system"/>
              </a:rPr>
              <a:t>这几乎就是多头自注意力的全部。这确实有好多矩阵，我们试着把它们集中在一个图片中，这样可以一眼看清。</a:t>
            </a:r>
            <a:endParaRPr lang="zh-CN" altLang="en-US" dirty="0"/>
          </a:p>
        </p:txBody>
      </p:sp>
    </p:spTree>
    <p:extLst>
      <p:ext uri="{BB962C8B-B14F-4D97-AF65-F5344CB8AC3E}">
        <p14:creationId xmlns:p14="http://schemas.microsoft.com/office/powerpoint/2010/main" val="3057809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r>
              <a:rPr lang="zh-CN" altLang="en-US" b="0" i="0" dirty="0">
                <a:solidFill>
                  <a:srgbClr val="4D4D4D"/>
                </a:solidFill>
                <a:effectLst/>
                <a:latin typeface="-apple-system"/>
              </a:rPr>
              <a:t>既然我们已经接触了注意力机制的这么多“头”，那么让我们重温之前的例子，看看我们在例句中编码“</a:t>
            </a:r>
            <a:r>
              <a:rPr lang="en" altLang="zh-CN" b="0" i="0" dirty="0">
                <a:solidFill>
                  <a:srgbClr val="4D4D4D"/>
                </a:solidFill>
                <a:effectLst/>
                <a:latin typeface="-apple-system"/>
              </a:rPr>
              <a:t>it”</a:t>
            </a:r>
            <a:r>
              <a:rPr lang="zh-CN" altLang="en-US" b="0" i="0" dirty="0">
                <a:solidFill>
                  <a:srgbClr val="4D4D4D"/>
                </a:solidFill>
                <a:effectLst/>
                <a:latin typeface="-apple-system"/>
              </a:rPr>
              <a:t>一词时，不同的注意力“头”集中在哪里。</a:t>
            </a:r>
            <a:endParaRPr lang="en-US" altLang="zh-CN" b="0" i="0" dirty="0">
              <a:solidFill>
                <a:srgbClr val="4D4D4D"/>
              </a:solidFill>
              <a:effectLst/>
              <a:latin typeface="-apple-system"/>
            </a:endParaRPr>
          </a:p>
          <a:p>
            <a:pPr>
              <a:lnSpc>
                <a:spcPct val="150000"/>
              </a:lnSpc>
            </a:pPr>
            <a:endParaRPr lang="en-US" altLang="zh-CN" b="0" i="0" dirty="0">
              <a:solidFill>
                <a:srgbClr val="4D4D4D"/>
              </a:solidFill>
              <a:effectLst/>
              <a:latin typeface="-apple-system"/>
            </a:endParaRPr>
          </a:p>
          <a:p>
            <a:pPr algn="l"/>
            <a:r>
              <a:rPr lang="zh-CN" altLang="en-US" b="0" i="0" dirty="0">
                <a:solidFill>
                  <a:srgbClr val="4D4D4D"/>
                </a:solidFill>
                <a:effectLst/>
                <a:latin typeface="-apple-system"/>
              </a:rPr>
              <a:t>当我们编码“</a:t>
            </a:r>
            <a:r>
              <a:rPr lang="en" altLang="zh-CN" b="0" i="0" dirty="0">
                <a:solidFill>
                  <a:srgbClr val="4D4D4D"/>
                </a:solidFill>
                <a:effectLst/>
                <a:latin typeface="-apple-system"/>
              </a:rPr>
              <a:t>it”</a:t>
            </a:r>
            <a:r>
              <a:rPr lang="zh-CN" altLang="en-US" b="0" i="0" dirty="0">
                <a:solidFill>
                  <a:srgbClr val="4D4D4D"/>
                </a:solidFill>
                <a:effectLst/>
                <a:latin typeface="-apple-system"/>
              </a:rPr>
              <a:t>一词时，一个注意力头集中在“</a:t>
            </a:r>
            <a:r>
              <a:rPr lang="en" altLang="zh-CN" b="0" i="0" dirty="0">
                <a:solidFill>
                  <a:srgbClr val="4D4D4D"/>
                </a:solidFill>
                <a:effectLst/>
                <a:latin typeface="-apple-system"/>
              </a:rPr>
              <a:t>animal”</a:t>
            </a:r>
            <a:r>
              <a:rPr lang="zh-CN" altLang="en-US" b="0" i="0" dirty="0">
                <a:solidFill>
                  <a:srgbClr val="4D4D4D"/>
                </a:solidFill>
                <a:effectLst/>
                <a:latin typeface="-apple-system"/>
              </a:rPr>
              <a:t>上，而另一个则集中在“</a:t>
            </a:r>
            <a:r>
              <a:rPr lang="en" altLang="zh-CN" b="0" i="0" dirty="0">
                <a:solidFill>
                  <a:srgbClr val="4D4D4D"/>
                </a:solidFill>
                <a:effectLst/>
                <a:latin typeface="-apple-system"/>
              </a:rPr>
              <a:t>tired”</a:t>
            </a:r>
            <a:r>
              <a:rPr lang="zh-CN" altLang="en-US" b="0" i="0" dirty="0">
                <a:solidFill>
                  <a:srgbClr val="4D4D4D"/>
                </a:solidFill>
                <a:effectLst/>
                <a:latin typeface="-apple-system"/>
              </a:rPr>
              <a:t>上，从某种意义上说，模型对“</a:t>
            </a:r>
            <a:r>
              <a:rPr lang="en" altLang="zh-CN" b="0" i="0" dirty="0">
                <a:solidFill>
                  <a:srgbClr val="4D4D4D"/>
                </a:solidFill>
                <a:effectLst/>
                <a:latin typeface="-apple-system"/>
              </a:rPr>
              <a:t>it”</a:t>
            </a:r>
            <a:r>
              <a:rPr lang="zh-CN" altLang="en-US" b="0" i="0" dirty="0">
                <a:solidFill>
                  <a:srgbClr val="4D4D4D"/>
                </a:solidFill>
                <a:effectLst/>
                <a:latin typeface="-apple-system"/>
              </a:rPr>
              <a:t>一词的表达在某种程度上是“</a:t>
            </a:r>
            <a:r>
              <a:rPr lang="en" altLang="zh-CN" b="0" i="0" dirty="0">
                <a:solidFill>
                  <a:srgbClr val="4D4D4D"/>
                </a:solidFill>
                <a:effectLst/>
                <a:latin typeface="-apple-system"/>
              </a:rPr>
              <a:t>animal”</a:t>
            </a:r>
            <a:r>
              <a:rPr lang="zh-CN" altLang="en-US" b="0" i="0" dirty="0">
                <a:solidFill>
                  <a:srgbClr val="4D4D4D"/>
                </a:solidFill>
                <a:effectLst/>
                <a:latin typeface="-apple-system"/>
              </a:rPr>
              <a:t>和“</a:t>
            </a:r>
            <a:r>
              <a:rPr lang="en" altLang="zh-CN" b="0" i="0" dirty="0">
                <a:solidFill>
                  <a:srgbClr val="4D4D4D"/>
                </a:solidFill>
                <a:effectLst/>
                <a:latin typeface="-apple-system"/>
              </a:rPr>
              <a:t>tired”</a:t>
            </a:r>
            <a:r>
              <a:rPr lang="zh-CN" altLang="en-US" b="0" i="0" dirty="0">
                <a:solidFill>
                  <a:srgbClr val="4D4D4D"/>
                </a:solidFill>
                <a:effectLst/>
                <a:latin typeface="-apple-system"/>
              </a:rPr>
              <a:t>的代表。</a:t>
            </a:r>
          </a:p>
          <a:p>
            <a:pPr algn="l"/>
            <a:endParaRPr lang="en-US" altLang="zh-CN" b="0" i="0" dirty="0">
              <a:solidFill>
                <a:srgbClr val="4D4D4D"/>
              </a:solidFill>
              <a:effectLst/>
              <a:latin typeface="-apple-system"/>
            </a:endParaRPr>
          </a:p>
          <a:p>
            <a:pPr algn="l"/>
            <a:r>
              <a:rPr lang="zh-CN" altLang="en-US" b="0" i="0" dirty="0">
                <a:solidFill>
                  <a:srgbClr val="4D4D4D"/>
                </a:solidFill>
                <a:effectLst/>
                <a:latin typeface="-apple-system"/>
              </a:rPr>
              <a:t>然而，如果我们把所有的</a:t>
            </a:r>
            <a:r>
              <a:rPr lang="en" altLang="zh-CN" b="0" i="0" dirty="0">
                <a:solidFill>
                  <a:srgbClr val="4D4D4D"/>
                </a:solidFill>
                <a:effectLst/>
                <a:latin typeface="-apple-system"/>
              </a:rPr>
              <a:t>attention</a:t>
            </a:r>
            <a:r>
              <a:rPr lang="zh-CN" altLang="en-US" b="0" i="0" dirty="0">
                <a:solidFill>
                  <a:srgbClr val="4D4D4D"/>
                </a:solidFill>
                <a:effectLst/>
                <a:latin typeface="-apple-system"/>
              </a:rPr>
              <a:t>都加到图示里，事情就更难解释了，这也反映出神经网络的可解释性堪忧这一问题。</a:t>
            </a:r>
          </a:p>
        </p:txBody>
      </p:sp>
    </p:spTree>
    <p:extLst>
      <p:ext uri="{BB962C8B-B14F-4D97-AF65-F5344CB8AC3E}">
        <p14:creationId xmlns:p14="http://schemas.microsoft.com/office/powerpoint/2010/main" val="41001183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1A1A1A"/>
                </a:solidFill>
                <a:effectLst/>
                <a:latin typeface="-apple-system"/>
              </a:rPr>
              <a:t>Transformer </a:t>
            </a:r>
            <a:r>
              <a:rPr lang="zh-CN" altLang="en-US" b="0" i="0" dirty="0">
                <a:solidFill>
                  <a:srgbClr val="1A1A1A"/>
                </a:solidFill>
                <a:effectLst/>
                <a:latin typeface="-apple-system"/>
              </a:rPr>
              <a:t>一开始是为了解决 </a:t>
            </a:r>
            <a:r>
              <a:rPr lang="en-US" altLang="zh-CN" b="0" i="0" dirty="0">
                <a:solidFill>
                  <a:srgbClr val="1A1A1A"/>
                </a:solidFill>
                <a:effectLst/>
                <a:latin typeface="-apple-system"/>
              </a:rPr>
              <a:t>Seq2Seq</a:t>
            </a:r>
            <a:r>
              <a:rPr lang="zh-CN" altLang="en-US" b="0" i="0" dirty="0">
                <a:solidFill>
                  <a:srgbClr val="1A1A1A"/>
                </a:solidFill>
                <a:effectLst/>
                <a:latin typeface="-apple-system"/>
              </a:rPr>
              <a:t> 任务被 </a:t>
            </a:r>
            <a:r>
              <a:rPr lang="en-US" altLang="zh-CN" b="0" i="0" dirty="0">
                <a:solidFill>
                  <a:srgbClr val="1A1A1A"/>
                </a:solidFill>
                <a:effectLst/>
                <a:latin typeface="-apple-system"/>
              </a:rPr>
              <a:t>Google</a:t>
            </a:r>
            <a:r>
              <a:rPr lang="zh-CN" altLang="en-US" b="0" i="0" dirty="0">
                <a:solidFill>
                  <a:srgbClr val="1A1A1A"/>
                </a:solidFill>
                <a:effectLst/>
                <a:latin typeface="-apple-system"/>
              </a:rPr>
              <a:t> </a:t>
            </a:r>
            <a:r>
              <a:rPr lang="en-US" altLang="zh-CN" b="0" i="0" dirty="0">
                <a:solidFill>
                  <a:srgbClr val="1A1A1A"/>
                </a:solidFill>
                <a:effectLst/>
                <a:latin typeface="-apple-system"/>
              </a:rPr>
              <a:t>Brain</a:t>
            </a:r>
            <a:r>
              <a:rPr lang="zh-CN" altLang="en-US" b="0" i="0" dirty="0">
                <a:solidFill>
                  <a:srgbClr val="1A1A1A"/>
                </a:solidFill>
                <a:effectLst/>
                <a:latin typeface="-apple-system"/>
              </a:rPr>
              <a:t> 提出，我们首先来了解一下 </a:t>
            </a:r>
            <a:r>
              <a:rPr lang="en-US" altLang="zh-CN" b="0" i="0" dirty="0">
                <a:solidFill>
                  <a:srgbClr val="1A1A1A"/>
                </a:solidFill>
                <a:effectLst/>
                <a:latin typeface="-apple-system"/>
              </a:rPr>
              <a:t>Seq2Seq</a:t>
            </a:r>
            <a:r>
              <a:rPr lang="zh-CN" altLang="en-US" b="0" i="0" dirty="0">
                <a:solidFill>
                  <a:srgbClr val="1A1A1A"/>
                </a:solidFill>
                <a:effectLst/>
                <a:latin typeface="-apple-system"/>
              </a:rPr>
              <a:t> 任务。</a:t>
            </a:r>
            <a:endParaRPr lang="en-US" altLang="zh-CN" b="0" i="0" dirty="0">
              <a:solidFill>
                <a:srgbClr val="1A1A1A"/>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A1A1A"/>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A1A1A"/>
                </a:solidFill>
                <a:effectLst/>
                <a:latin typeface="-apple-system"/>
              </a:rPr>
              <a:t>在开始讲解</a:t>
            </a:r>
            <a:r>
              <a:rPr lang="en-US" altLang="zh-CN" b="0" i="0" dirty="0">
                <a:solidFill>
                  <a:srgbClr val="1A1A1A"/>
                </a:solidFill>
                <a:effectLst/>
                <a:latin typeface="-apple-system"/>
              </a:rPr>
              <a:t>Attention</a:t>
            </a:r>
            <a:r>
              <a:rPr lang="zh-CN" altLang="en-US" b="0" i="0" dirty="0">
                <a:solidFill>
                  <a:srgbClr val="1A1A1A"/>
                </a:solidFill>
                <a:effectLst/>
                <a:latin typeface="-apple-system"/>
              </a:rPr>
              <a:t>之前，我们先简单回顾一下</a:t>
            </a:r>
            <a:r>
              <a:rPr lang="en-US" altLang="zh-CN" b="0" i="0" dirty="0">
                <a:solidFill>
                  <a:srgbClr val="1A1A1A"/>
                </a:solidFill>
                <a:effectLst/>
                <a:latin typeface="-apple-system"/>
              </a:rPr>
              <a:t>Seq2Seq</a:t>
            </a:r>
            <a:r>
              <a:rPr lang="zh-CN" altLang="en-US" b="0" i="0" dirty="0">
                <a:solidFill>
                  <a:srgbClr val="1A1A1A"/>
                </a:solidFill>
                <a:effectLst/>
                <a:latin typeface="-apple-system"/>
              </a:rPr>
              <a:t>模型，传统的机器翻译基本都是基于</a:t>
            </a:r>
            <a:r>
              <a:rPr lang="en-US" altLang="zh-CN" b="0" i="0" dirty="0">
                <a:solidFill>
                  <a:srgbClr val="1A1A1A"/>
                </a:solidFill>
                <a:effectLst/>
                <a:latin typeface="-apple-system"/>
              </a:rPr>
              <a:t>Seq2Seq</a:t>
            </a:r>
            <a:r>
              <a:rPr lang="zh-CN" altLang="en-US" b="0" i="0" dirty="0">
                <a:solidFill>
                  <a:srgbClr val="1A1A1A"/>
                </a:solidFill>
                <a:effectLst/>
                <a:latin typeface="-apple-system"/>
              </a:rPr>
              <a:t>模型来做的，该模型分为</a:t>
            </a:r>
            <a:r>
              <a:rPr lang="en-US" altLang="zh-CN" b="0" i="0" dirty="0">
                <a:solidFill>
                  <a:srgbClr val="1A1A1A"/>
                </a:solidFill>
                <a:effectLst/>
                <a:latin typeface="-apple-system"/>
              </a:rPr>
              <a:t>encoder</a:t>
            </a:r>
            <a:r>
              <a:rPr lang="zh-CN" altLang="en-US" b="0" i="0" dirty="0">
                <a:solidFill>
                  <a:srgbClr val="1A1A1A"/>
                </a:solidFill>
                <a:effectLst/>
                <a:latin typeface="-apple-system"/>
              </a:rPr>
              <a:t>层与</a:t>
            </a:r>
            <a:r>
              <a:rPr lang="en-US" altLang="zh-CN" b="0" i="0" dirty="0">
                <a:solidFill>
                  <a:srgbClr val="1A1A1A"/>
                </a:solidFill>
                <a:effectLst/>
                <a:latin typeface="-apple-system"/>
              </a:rPr>
              <a:t>decoder</a:t>
            </a:r>
            <a:r>
              <a:rPr lang="zh-CN" altLang="en-US" b="0" i="0" dirty="0">
                <a:solidFill>
                  <a:srgbClr val="1A1A1A"/>
                </a:solidFill>
                <a:effectLst/>
                <a:latin typeface="-apple-system"/>
              </a:rPr>
              <a:t>层，并均为</a:t>
            </a:r>
            <a:r>
              <a:rPr lang="en-US" altLang="zh-CN" b="0" i="0" dirty="0">
                <a:solidFill>
                  <a:srgbClr val="1A1A1A"/>
                </a:solidFill>
                <a:effectLst/>
                <a:latin typeface="-apple-system"/>
              </a:rPr>
              <a:t>RNN</a:t>
            </a:r>
            <a:r>
              <a:rPr lang="zh-CN" altLang="en-US" b="0" i="0" dirty="0">
                <a:solidFill>
                  <a:srgbClr val="1A1A1A"/>
                </a:solidFill>
                <a:effectLst/>
                <a:latin typeface="-apple-system"/>
              </a:rPr>
              <a:t>或</a:t>
            </a:r>
            <a:r>
              <a:rPr lang="en-US" altLang="zh-CN" b="0" i="0" dirty="0">
                <a:solidFill>
                  <a:srgbClr val="1A1A1A"/>
                </a:solidFill>
                <a:effectLst/>
                <a:latin typeface="-apple-system"/>
              </a:rPr>
              <a:t>RNN</a:t>
            </a:r>
            <a:r>
              <a:rPr lang="zh-CN" altLang="en-US" b="0" i="0" dirty="0">
                <a:solidFill>
                  <a:srgbClr val="1A1A1A"/>
                </a:solidFill>
                <a:effectLst/>
                <a:latin typeface="-apple-system"/>
              </a:rPr>
              <a:t>的变体构成，如下图所示</a:t>
            </a:r>
            <a:endParaRPr lang="en-US" altLang="zh-CN" b="0" i="0" dirty="0">
              <a:solidFill>
                <a:srgbClr val="1A1A1A"/>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A1A1A"/>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Optima-Regular"/>
              </a:rPr>
              <a:t>Seq2Seq </a:t>
            </a:r>
            <a:r>
              <a:rPr lang="zh-CN" altLang="en-US" b="0" i="0" dirty="0">
                <a:solidFill>
                  <a:srgbClr val="000000"/>
                </a:solidFill>
                <a:effectLst/>
                <a:latin typeface="Optima-Regular"/>
              </a:rPr>
              <a:t>任务指的是输入和输出都是序列的任务，比如机器翻译任务，该任务目的在于将一句中文翻译成英文，那么这句英文的长度有可能会比中文短，也有可能会比中文长，所以输出的长度就不确定了。</a:t>
            </a: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Optima-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i="0" dirty="0">
                <a:solidFill>
                  <a:srgbClr val="000000"/>
                </a:solidFill>
                <a:effectLst/>
                <a:latin typeface="Optima-Regular"/>
              </a:rPr>
              <a:t>Seq2Seq </a:t>
            </a:r>
            <a:r>
              <a:rPr lang="zh-CN" altLang="en-US" b="0" i="0" dirty="0">
                <a:solidFill>
                  <a:srgbClr val="000000"/>
                </a:solidFill>
                <a:effectLst/>
                <a:latin typeface="Optima-Regular"/>
              </a:rPr>
              <a:t>任务对应的模型，我们就称为 </a:t>
            </a:r>
            <a:r>
              <a:rPr lang="en-US" altLang="zh-CN" b="0" i="0" dirty="0">
                <a:solidFill>
                  <a:srgbClr val="000000"/>
                </a:solidFill>
                <a:effectLst/>
                <a:latin typeface="Optima-Regular"/>
              </a:rPr>
              <a:t>Seq2Seq</a:t>
            </a:r>
            <a:r>
              <a:rPr lang="zh-CN" altLang="en-US" b="0" i="0" dirty="0">
                <a:solidFill>
                  <a:srgbClr val="000000"/>
                </a:solidFill>
                <a:effectLst/>
                <a:latin typeface="Optima-Regular"/>
              </a:rPr>
              <a:t> 模型。</a:t>
            </a:r>
            <a:r>
              <a:rPr lang="en-US" altLang="zh-CN" b="0" i="0" dirty="0">
                <a:solidFill>
                  <a:srgbClr val="000000"/>
                </a:solidFill>
                <a:effectLst/>
                <a:latin typeface="Optima-Regular"/>
              </a:rPr>
              <a:t>Seq2Seq</a:t>
            </a:r>
            <a:r>
              <a:rPr lang="zh-CN" altLang="en-US" b="0" i="0" dirty="0">
                <a:solidFill>
                  <a:srgbClr val="000000"/>
                </a:solidFill>
                <a:effectLst/>
                <a:latin typeface="Optima-Regular"/>
              </a:rPr>
              <a:t> 模型最常见的是使用 </a:t>
            </a:r>
            <a:r>
              <a:rPr lang="en-US" altLang="zh-CN" b="0" i="0" dirty="0">
                <a:solidFill>
                  <a:srgbClr val="000000"/>
                </a:solidFill>
                <a:effectLst/>
                <a:latin typeface="Optima-Regular"/>
              </a:rPr>
              <a:t>Encoder</a:t>
            </a:r>
            <a:r>
              <a:rPr lang="en-US" altLang="zh-CN" dirty="0">
                <a:solidFill>
                  <a:srgbClr val="000000"/>
                </a:solidFill>
                <a:latin typeface="Optima-Regular"/>
              </a:rPr>
              <a:t>-</a:t>
            </a:r>
            <a:r>
              <a:rPr lang="en-US" altLang="zh-CN" b="0" i="0" dirty="0">
                <a:solidFill>
                  <a:srgbClr val="000000"/>
                </a:solidFill>
                <a:effectLst/>
                <a:latin typeface="Optima-Regular"/>
              </a:rPr>
              <a:t>Decoder</a:t>
            </a:r>
            <a:r>
              <a:rPr lang="zh-CN" altLang="en-US" b="0" i="0" dirty="0">
                <a:solidFill>
                  <a:srgbClr val="000000"/>
                </a:solidFill>
                <a:effectLst/>
                <a:latin typeface="Optima-Regular"/>
              </a:rPr>
              <a:t> 的框架，先将一个序列编码成一个上下文矩阵，在使用</a:t>
            </a:r>
            <a:r>
              <a:rPr lang="en-US" altLang="zh-CN" b="0" i="0" dirty="0">
                <a:solidFill>
                  <a:srgbClr val="000000"/>
                </a:solidFill>
                <a:effectLst/>
                <a:latin typeface="Optima-Regular"/>
              </a:rPr>
              <a:t>Decoder</a:t>
            </a:r>
            <a:r>
              <a:rPr lang="zh-CN" altLang="en-US" b="0" i="0" dirty="0">
                <a:solidFill>
                  <a:srgbClr val="000000"/>
                </a:solidFill>
                <a:effectLst/>
                <a:latin typeface="Optima-Regular"/>
              </a:rPr>
              <a:t>来解码。当然，我们仅仅把</a:t>
            </a:r>
            <a:r>
              <a:rPr lang="en-US" altLang="zh-CN" b="0" i="0" dirty="0">
                <a:solidFill>
                  <a:srgbClr val="000000"/>
                </a:solidFill>
                <a:effectLst/>
                <a:latin typeface="Optima-Regular"/>
              </a:rPr>
              <a:t>context vector</a:t>
            </a:r>
            <a:r>
              <a:rPr lang="zh-CN" altLang="en-US" b="0" i="0" dirty="0">
                <a:solidFill>
                  <a:srgbClr val="000000"/>
                </a:solidFill>
                <a:effectLst/>
                <a:latin typeface="Optima-Regular"/>
              </a:rPr>
              <a:t>作为编码器到解码器的输入。</a:t>
            </a:r>
            <a:endParaRPr lang="en-US" altLang="zh-CN" b="0" i="0" dirty="0">
              <a:solidFill>
                <a:srgbClr val="000000"/>
              </a:solidFill>
              <a:effectLst/>
              <a:latin typeface="Optima-Regular"/>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000000"/>
              </a:solidFill>
              <a:effectLst/>
              <a:latin typeface="Optima-Regular"/>
            </a:endParaRPr>
          </a:p>
          <a:p>
            <a:pPr algn="l"/>
            <a:r>
              <a:rPr lang="zh-CN" altLang="en-US" b="0" i="0" dirty="0">
                <a:solidFill>
                  <a:srgbClr val="000000"/>
                </a:solidFill>
                <a:effectLst/>
                <a:latin typeface="Optima-Regular"/>
              </a:rPr>
              <a:t>在</a:t>
            </a:r>
            <a:r>
              <a:rPr lang="en" altLang="zh-CN" b="0" i="0" dirty="0">
                <a:solidFill>
                  <a:srgbClr val="000000"/>
                </a:solidFill>
                <a:effectLst/>
                <a:latin typeface="Optima-Regular"/>
              </a:rPr>
              <a:t>encode</a:t>
            </a:r>
            <a:r>
              <a:rPr lang="zh-CN" altLang="en-US" b="0" i="0" dirty="0">
                <a:solidFill>
                  <a:srgbClr val="000000"/>
                </a:solidFill>
                <a:effectLst/>
                <a:latin typeface="Optima-Regular"/>
              </a:rPr>
              <a:t>阶段，第一个节点输入一个词，之后的节点输入的是下一个词与前一个节点的</a:t>
            </a:r>
            <a:r>
              <a:rPr lang="en" altLang="zh-CN" b="0" i="0" dirty="0">
                <a:solidFill>
                  <a:srgbClr val="000000"/>
                </a:solidFill>
                <a:effectLst/>
                <a:latin typeface="Optima-Regular"/>
              </a:rPr>
              <a:t>hidden state</a:t>
            </a:r>
            <a:r>
              <a:rPr lang="zh-CN" altLang="en" b="0" i="0" dirty="0">
                <a:solidFill>
                  <a:srgbClr val="000000"/>
                </a:solidFill>
                <a:effectLst/>
                <a:latin typeface="Optima-Regular"/>
              </a:rPr>
              <a:t>，</a:t>
            </a:r>
            <a:r>
              <a:rPr lang="zh-CN" altLang="en-US" b="0" i="0" dirty="0">
                <a:solidFill>
                  <a:srgbClr val="000000"/>
                </a:solidFill>
                <a:effectLst/>
                <a:latin typeface="Optima-Regular"/>
              </a:rPr>
              <a:t>最终</a:t>
            </a:r>
            <a:r>
              <a:rPr lang="en" altLang="zh-CN" b="0" i="0" dirty="0">
                <a:solidFill>
                  <a:srgbClr val="000000"/>
                </a:solidFill>
                <a:effectLst/>
                <a:latin typeface="Optima-Regular"/>
              </a:rPr>
              <a:t>encoder</a:t>
            </a:r>
            <a:r>
              <a:rPr lang="zh-CN" altLang="en-US" b="0" i="0" dirty="0">
                <a:solidFill>
                  <a:srgbClr val="000000"/>
                </a:solidFill>
                <a:effectLst/>
                <a:latin typeface="Optima-Regular"/>
              </a:rPr>
              <a:t>会输出一个</a:t>
            </a:r>
            <a:r>
              <a:rPr lang="en" altLang="zh-CN" b="0" i="0" dirty="0">
                <a:solidFill>
                  <a:srgbClr val="000000"/>
                </a:solidFill>
                <a:effectLst/>
                <a:latin typeface="Optima-Regular"/>
              </a:rPr>
              <a:t>context</a:t>
            </a:r>
            <a:r>
              <a:rPr lang="zh-CN" altLang="en" b="0" i="0" dirty="0">
                <a:solidFill>
                  <a:srgbClr val="000000"/>
                </a:solidFill>
                <a:effectLst/>
                <a:latin typeface="Optima-Regular"/>
              </a:rPr>
              <a:t>，</a:t>
            </a:r>
            <a:r>
              <a:rPr lang="zh-CN" altLang="en-US" b="0" i="0" dirty="0">
                <a:solidFill>
                  <a:srgbClr val="000000"/>
                </a:solidFill>
                <a:effectLst/>
                <a:latin typeface="Optima-Regular"/>
              </a:rPr>
              <a:t>这个</a:t>
            </a:r>
            <a:r>
              <a:rPr lang="en" altLang="zh-CN" b="0" i="0" dirty="0">
                <a:solidFill>
                  <a:srgbClr val="000000"/>
                </a:solidFill>
                <a:effectLst/>
                <a:latin typeface="Optima-Regular"/>
              </a:rPr>
              <a:t>context</a:t>
            </a:r>
            <a:r>
              <a:rPr lang="zh-CN" altLang="en-US" b="0" i="0" dirty="0">
                <a:solidFill>
                  <a:srgbClr val="000000"/>
                </a:solidFill>
                <a:effectLst/>
                <a:latin typeface="Optima-Regular"/>
              </a:rPr>
              <a:t>又作为</a:t>
            </a:r>
            <a:r>
              <a:rPr lang="en" altLang="zh-CN" b="0" i="0" dirty="0">
                <a:solidFill>
                  <a:srgbClr val="000000"/>
                </a:solidFill>
                <a:effectLst/>
                <a:latin typeface="Optima-Regular"/>
              </a:rPr>
              <a:t>decoder</a:t>
            </a:r>
            <a:r>
              <a:rPr lang="zh-CN" altLang="en-US" b="0" i="0" dirty="0">
                <a:solidFill>
                  <a:srgbClr val="000000"/>
                </a:solidFill>
                <a:effectLst/>
                <a:latin typeface="Optima-Regular"/>
              </a:rPr>
              <a:t>的输入，每经过一个</a:t>
            </a:r>
            <a:r>
              <a:rPr lang="en" altLang="zh-CN" b="0" i="0" dirty="0">
                <a:solidFill>
                  <a:srgbClr val="000000"/>
                </a:solidFill>
                <a:effectLst/>
                <a:latin typeface="Optima-Regular"/>
              </a:rPr>
              <a:t>decoder</a:t>
            </a:r>
            <a:r>
              <a:rPr lang="zh-CN" altLang="en-US" b="0" i="0" dirty="0">
                <a:solidFill>
                  <a:srgbClr val="000000"/>
                </a:solidFill>
                <a:effectLst/>
                <a:latin typeface="Optima-Regular"/>
              </a:rPr>
              <a:t>的节点就输出一个翻译后的词，并把</a:t>
            </a:r>
            <a:r>
              <a:rPr lang="en" altLang="zh-CN" b="0" i="0" dirty="0">
                <a:solidFill>
                  <a:srgbClr val="000000"/>
                </a:solidFill>
                <a:effectLst/>
                <a:latin typeface="Optima-Regular"/>
              </a:rPr>
              <a:t>decoder</a:t>
            </a:r>
            <a:r>
              <a:rPr lang="zh-CN" altLang="en-US" b="0" i="0" dirty="0">
                <a:solidFill>
                  <a:srgbClr val="000000"/>
                </a:solidFill>
                <a:effectLst/>
                <a:latin typeface="Optima-Regular"/>
              </a:rPr>
              <a:t>的</a:t>
            </a:r>
            <a:r>
              <a:rPr lang="en" altLang="zh-CN" b="0" i="0" dirty="0">
                <a:solidFill>
                  <a:srgbClr val="000000"/>
                </a:solidFill>
                <a:effectLst/>
                <a:latin typeface="Optima-Regular"/>
              </a:rPr>
              <a:t>hidden state</a:t>
            </a:r>
            <a:r>
              <a:rPr lang="zh-CN" altLang="en-US" b="0" i="0" dirty="0">
                <a:solidFill>
                  <a:srgbClr val="000000"/>
                </a:solidFill>
                <a:effectLst/>
                <a:latin typeface="Optima-Regular"/>
              </a:rPr>
              <a:t>作为下一层的输入。该模型对于短文本的翻译来说效果很好，但是其也存在一定的缺点，如果文本稍长一些，就很容易丢失文本的一些信息。</a:t>
            </a:r>
            <a:endParaRPr lang="en-US" altLang="zh-CN" b="0" i="0" dirty="0">
              <a:solidFill>
                <a:srgbClr val="000000"/>
              </a:solidFill>
              <a:effectLst/>
              <a:latin typeface="Optima-Regular"/>
            </a:endParaRPr>
          </a:p>
          <a:p>
            <a:pPr algn="l"/>
            <a:endParaRPr lang="en-US" altLang="zh-CN" b="0" i="0" dirty="0">
              <a:solidFill>
                <a:srgbClr val="000000"/>
              </a:solidFill>
              <a:effectLst/>
              <a:latin typeface="Optima-Regular"/>
            </a:endParaRPr>
          </a:p>
          <a:p>
            <a:pPr algn="l"/>
            <a:r>
              <a:rPr lang="zh-CN" altLang="en-US" b="0" i="0" dirty="0">
                <a:solidFill>
                  <a:srgbClr val="000000"/>
                </a:solidFill>
                <a:effectLst/>
                <a:latin typeface="Optima-Regular"/>
              </a:rPr>
              <a:t>编码器</a:t>
            </a:r>
            <a:r>
              <a:rPr lang="en-US" altLang="zh-CN" b="0" i="0" dirty="0">
                <a:solidFill>
                  <a:srgbClr val="000000"/>
                </a:solidFill>
                <a:effectLst/>
                <a:latin typeface="Optima-Regular"/>
              </a:rPr>
              <a:t>-</a:t>
            </a:r>
            <a:r>
              <a:rPr lang="zh-CN" altLang="en-US" b="0" i="0" dirty="0">
                <a:solidFill>
                  <a:srgbClr val="000000"/>
                </a:solidFill>
                <a:effectLst/>
                <a:latin typeface="Optima-Regular"/>
              </a:rPr>
              <a:t>解码器模型虽然非常经典，但是局限性也很大。最大的局限性是编码器和解码器之间唯一的联系是一个固定长度的语义向量</a:t>
            </a:r>
            <a:r>
              <a:rPr lang="en-US" altLang="zh-CN" b="0" i="0" dirty="0">
                <a:solidFill>
                  <a:srgbClr val="000000"/>
                </a:solidFill>
                <a:effectLst/>
                <a:latin typeface="Optima-Regular"/>
              </a:rPr>
              <a:t>context vector</a:t>
            </a:r>
            <a:r>
              <a:rPr lang="zh-CN" altLang="en-US" b="0" i="0" dirty="0">
                <a:solidFill>
                  <a:srgbClr val="000000"/>
                </a:solidFill>
                <a:effectLst/>
                <a:latin typeface="Optima-Regular"/>
              </a:rPr>
              <a:t>。也就是说，编码器要将整个序列的信息压缩成一个固定长度的向量。它存在三个弊端：</a:t>
            </a:r>
          </a:p>
          <a:p>
            <a:pPr algn="l"/>
            <a:r>
              <a:rPr lang="zh-CN" altLang="en-US" b="0" i="0" dirty="0">
                <a:solidFill>
                  <a:srgbClr val="000000"/>
                </a:solidFill>
                <a:effectLst/>
                <a:latin typeface="Optima-Regular"/>
              </a:rPr>
              <a:t>（</a:t>
            </a:r>
            <a:r>
              <a:rPr lang="en-US" altLang="zh-CN" b="0" i="0" dirty="0">
                <a:solidFill>
                  <a:srgbClr val="000000"/>
                </a:solidFill>
                <a:effectLst/>
                <a:latin typeface="Optima-Regular"/>
              </a:rPr>
              <a:t>1</a:t>
            </a:r>
            <a:r>
              <a:rPr lang="zh-CN" altLang="en-US" b="0" i="0" dirty="0">
                <a:solidFill>
                  <a:srgbClr val="000000"/>
                </a:solidFill>
                <a:effectLst/>
                <a:latin typeface="Optima-Regular"/>
              </a:rPr>
              <a:t>）对于编码器来说，语义向量</a:t>
            </a:r>
            <a:r>
              <a:rPr lang="en-US" altLang="zh-CN" b="0" i="0" dirty="0">
                <a:solidFill>
                  <a:srgbClr val="000000"/>
                </a:solidFill>
                <a:effectLst/>
                <a:latin typeface="Optima-Regular"/>
              </a:rPr>
              <a:t>context vector</a:t>
            </a:r>
            <a:r>
              <a:rPr lang="zh-CN" altLang="en-US" b="0" i="0" dirty="0">
                <a:solidFill>
                  <a:srgbClr val="000000"/>
                </a:solidFill>
                <a:effectLst/>
                <a:latin typeface="Optima-Regular"/>
              </a:rPr>
              <a:t>可能无法完全表示整个序列的信息。</a:t>
            </a:r>
            <a:br>
              <a:rPr lang="zh-CN" altLang="en-US" b="0" i="0" dirty="0">
                <a:solidFill>
                  <a:srgbClr val="000000"/>
                </a:solidFill>
                <a:effectLst/>
                <a:latin typeface="Optima-Regular"/>
              </a:rPr>
            </a:br>
            <a:r>
              <a:rPr lang="zh-CN" altLang="en-US" b="0" i="0" dirty="0">
                <a:solidFill>
                  <a:srgbClr val="000000"/>
                </a:solidFill>
                <a:effectLst/>
                <a:latin typeface="Optima-Regular"/>
              </a:rPr>
              <a:t>（</a:t>
            </a:r>
            <a:r>
              <a:rPr lang="en-US" altLang="zh-CN" b="0" i="0" dirty="0">
                <a:solidFill>
                  <a:srgbClr val="000000"/>
                </a:solidFill>
                <a:effectLst/>
                <a:latin typeface="Optima-Regular"/>
              </a:rPr>
              <a:t>2</a:t>
            </a:r>
            <a:r>
              <a:rPr lang="zh-CN" altLang="en-US" b="0" i="0" dirty="0">
                <a:solidFill>
                  <a:srgbClr val="000000"/>
                </a:solidFill>
                <a:effectLst/>
                <a:latin typeface="Optima-Regular"/>
              </a:rPr>
              <a:t>）对于编码器来说，先输入到网络的序列携带的信息可能会被后输入的序列覆盖掉，输入的序列越长，这种现象就越严重。</a:t>
            </a:r>
            <a:br>
              <a:rPr lang="zh-CN" altLang="en-US" b="0" i="0" dirty="0">
                <a:solidFill>
                  <a:srgbClr val="000000"/>
                </a:solidFill>
                <a:effectLst/>
                <a:latin typeface="Optima-Regular"/>
              </a:rPr>
            </a:br>
            <a:r>
              <a:rPr lang="zh-CN" altLang="en-US" b="0" i="0" dirty="0">
                <a:solidFill>
                  <a:srgbClr val="000000"/>
                </a:solidFill>
                <a:effectLst/>
                <a:latin typeface="Optima-Regular"/>
              </a:rPr>
              <a:t>（</a:t>
            </a:r>
            <a:r>
              <a:rPr lang="en-US" altLang="zh-CN" b="0" i="0" dirty="0">
                <a:solidFill>
                  <a:srgbClr val="000000"/>
                </a:solidFill>
                <a:effectLst/>
                <a:latin typeface="Optima-Regular"/>
              </a:rPr>
              <a:t>3</a:t>
            </a:r>
            <a:r>
              <a:rPr lang="zh-CN" altLang="en-US" b="0" i="0" dirty="0">
                <a:solidFill>
                  <a:srgbClr val="000000"/>
                </a:solidFill>
                <a:effectLst/>
                <a:latin typeface="Optima-Regular"/>
              </a:rPr>
              <a:t>）对于解码器来说，在解码的时候，对于输入的每个单词的权重是不一致的。</a:t>
            </a:r>
          </a:p>
          <a:p>
            <a:pPr algn="l"/>
            <a:r>
              <a:rPr lang="zh-CN" altLang="en-US" b="0" i="0" dirty="0">
                <a:solidFill>
                  <a:srgbClr val="000000"/>
                </a:solidFill>
                <a:effectLst/>
                <a:latin typeface="Optima-Regular"/>
              </a:rPr>
              <a:t>以上三个弊端使得在解码的时候解码器一开始可能就没有获得输入序列足够多的信息，自然解码的准确率也就不高。所以，在</a:t>
            </a:r>
            <a:r>
              <a:rPr lang="en-US" altLang="zh-CN" b="0" i="0" dirty="0">
                <a:solidFill>
                  <a:srgbClr val="000000"/>
                </a:solidFill>
                <a:effectLst/>
                <a:latin typeface="Optima-Regular"/>
              </a:rPr>
              <a:t>NMT</a:t>
            </a:r>
            <a:r>
              <a:rPr lang="zh-CN" altLang="en-US" b="0" i="0" dirty="0">
                <a:solidFill>
                  <a:srgbClr val="000000"/>
                </a:solidFill>
                <a:effectLst/>
                <a:latin typeface="Optima-Regular"/>
              </a:rPr>
              <a:t>（</a:t>
            </a:r>
            <a:r>
              <a:rPr lang="en-US" altLang="zh-CN" b="0" i="0" dirty="0">
                <a:solidFill>
                  <a:srgbClr val="000000"/>
                </a:solidFill>
                <a:effectLst/>
                <a:latin typeface="Optima-Regular"/>
              </a:rPr>
              <a:t>Neural Machine Translation</a:t>
            </a:r>
            <a:r>
              <a:rPr lang="zh-CN" altLang="en-US" b="0" i="0" dirty="0">
                <a:solidFill>
                  <a:srgbClr val="000000"/>
                </a:solidFill>
                <a:effectLst/>
                <a:latin typeface="Optima-Regular"/>
              </a:rPr>
              <a:t>，神经机器翻译）任务上，还添加了</a:t>
            </a:r>
            <a:r>
              <a:rPr lang="en-US" altLang="zh-CN" b="0" i="0" dirty="0">
                <a:solidFill>
                  <a:srgbClr val="000000"/>
                </a:solidFill>
                <a:effectLst/>
                <a:latin typeface="Optima-Regular"/>
              </a:rPr>
              <a:t>attention</a:t>
            </a:r>
            <a:r>
              <a:rPr lang="zh-CN" altLang="en-US" b="0" i="0" dirty="0">
                <a:solidFill>
                  <a:srgbClr val="000000"/>
                </a:solidFill>
                <a:effectLst/>
                <a:latin typeface="Optima-Regular"/>
              </a:rPr>
              <a:t>的机制。</a:t>
            </a:r>
          </a:p>
          <a:p>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Tree>
    <p:extLst>
      <p:ext uri="{BB962C8B-B14F-4D97-AF65-F5344CB8AC3E}">
        <p14:creationId xmlns:p14="http://schemas.microsoft.com/office/powerpoint/2010/main" val="19402775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b="0" i="0" dirty="0">
                    <a:solidFill>
                      <a:srgbClr val="121212"/>
                    </a:solidFill>
                    <a:effectLst/>
                    <a:latin typeface="-apple-system"/>
                  </a:rPr>
                  <a:t>前面</a:t>
                </a:r>
                <a:r>
                  <a:rPr lang="zh-CN" altLang="en-US" b="0" i="0" dirty="0">
                    <a:solidFill>
                      <a:srgbClr val="121212"/>
                    </a:solidFill>
                    <a:effectLst/>
                    <a:latin typeface="-apple-system"/>
                  </a:rPr>
                  <a:t>我们的示例都是一句话，但在实际的</a:t>
                </a:r>
                <a:r>
                  <a:rPr lang="en-US" altLang="zh-CN" sz="1200" b="0" dirty="0">
                    <a:effectLst/>
                    <a:latin typeface="Times New Roman" panose="02020603050405020304" pitchFamily="18" charset="0"/>
                    <a:ea typeface="宋体" panose="02010600030101010101" pitchFamily="2" charset="-122"/>
                    <a:cs typeface="宋体" panose="02010600030101010101" pitchFamily="2" charset="-122"/>
                  </a:rPr>
                  <a:t>Self-At</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tention</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计算过程中</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通常使用</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mini-batch</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来计算，也就是一次计算多句话</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，这就出现一个问题，也就是我们并不能保证</a:t>
                </a:r>
                <a:r>
                  <a:rPr lang="zh-CN" altLang="en-US" b="0" i="0" dirty="0">
                    <a:solidFill>
                      <a:srgbClr val="121212"/>
                    </a:solidFill>
                    <a:effectLst/>
                    <a:latin typeface="-apple-system"/>
                  </a:rPr>
                  <a:t>每个样本的原始句子的长度相同，这就不能同时输入到 </a:t>
                </a:r>
                <a:r>
                  <a:rPr lang="en-US" altLang="zh-CN" b="0" i="0" dirty="0">
                    <a:solidFill>
                      <a:srgbClr val="121212"/>
                    </a:solidFill>
                    <a:effectLst/>
                    <a:latin typeface="-apple-system"/>
                  </a:rPr>
                  <a:t>encoder</a:t>
                </a:r>
                <a:r>
                  <a:rPr lang="zh-CN" altLang="en-US" b="0" i="0" dirty="0">
                    <a:solidFill>
                      <a:srgbClr val="121212"/>
                    </a:solidFill>
                    <a:effectLst/>
                    <a:latin typeface="-apple-system"/>
                  </a:rPr>
                  <a:t> 中。此时</a:t>
                </a:r>
                <a:r>
                  <a:rPr lang="en" altLang="zh-CN" b="0" i="0" dirty="0">
                    <a:solidFill>
                      <a:srgbClr val="121212"/>
                    </a:solidFill>
                    <a:effectLst/>
                    <a:latin typeface="-apple-system"/>
                  </a:rPr>
                  <a:t>padding</a:t>
                </a:r>
                <a:r>
                  <a:rPr lang="zh-CN" altLang="en-US" b="0" i="0" dirty="0">
                    <a:solidFill>
                      <a:srgbClr val="121212"/>
                    </a:solidFill>
                    <a:effectLst/>
                    <a:latin typeface="-apple-system"/>
                  </a:rPr>
                  <a:t>操作登场了，假设样本中句子的最大长度是 </a:t>
                </a:r>
                <a:r>
                  <a:rPr lang="en-US" altLang="zh-CN" b="0" i="0" dirty="0">
                    <a:solidFill>
                      <a:srgbClr val="121212"/>
                    </a:solidFill>
                    <a:effectLst/>
                    <a:latin typeface="-apple-system"/>
                  </a:rPr>
                  <a:t>5</a:t>
                </a:r>
                <a:r>
                  <a:rPr lang="zh-CN" altLang="en-US" b="0" i="0" dirty="0">
                    <a:solidFill>
                      <a:srgbClr val="121212"/>
                    </a:solidFill>
                    <a:effectLst/>
                    <a:latin typeface="-apple-system"/>
                  </a:rPr>
                  <a:t>，那么对于长度不足</a:t>
                </a:r>
                <a:r>
                  <a:rPr lang="en-US" altLang="zh-CN" b="0" i="0" dirty="0">
                    <a:solidFill>
                      <a:srgbClr val="121212"/>
                    </a:solidFill>
                    <a:effectLst/>
                    <a:latin typeface="-apple-system"/>
                  </a:rPr>
                  <a:t>5</a:t>
                </a:r>
                <a:r>
                  <a:rPr lang="zh-CN" altLang="en-US" b="0" i="0" dirty="0">
                    <a:solidFill>
                      <a:srgbClr val="121212"/>
                    </a:solidFill>
                    <a:effectLst/>
                    <a:latin typeface="-apple-system"/>
                  </a:rPr>
                  <a:t>的句子，需要补足到</a:t>
                </a:r>
                <a:r>
                  <a:rPr lang="en-US" altLang="zh-CN" b="0" i="0" dirty="0">
                    <a:solidFill>
                      <a:srgbClr val="121212"/>
                    </a:solidFill>
                    <a:effectLst/>
                    <a:latin typeface="-apple-system"/>
                  </a:rPr>
                  <a:t>5</a:t>
                </a:r>
                <a:r>
                  <a:rPr lang="zh-CN" altLang="en-US" b="0" i="0" dirty="0">
                    <a:solidFill>
                      <a:srgbClr val="121212"/>
                    </a:solidFill>
                    <a:effectLst/>
                    <a:latin typeface="-apple-system"/>
                  </a:rPr>
                  <a:t>个长度，</a:t>
                </a:r>
                <a:r>
                  <a:rPr lang="en" altLang="zh-CN" b="0" i="0" dirty="0">
                    <a:solidFill>
                      <a:srgbClr val="121212"/>
                    </a:solidFill>
                    <a:effectLst/>
                    <a:latin typeface="-apple-system"/>
                  </a:rPr>
                  <a:t>X</a:t>
                </a:r>
                <a:r>
                  <a:rPr lang="zh-CN" altLang="en" b="0" i="0" dirty="0">
                    <a:solidFill>
                      <a:srgbClr val="121212"/>
                    </a:solidFill>
                    <a:effectLst/>
                    <a:latin typeface="-apple-system"/>
                  </a:rPr>
                  <a:t>的</a:t>
                </a:r>
                <a:r>
                  <a:rPr lang="zh-CN" altLang="en-US" b="0" i="0" dirty="0">
                    <a:solidFill>
                      <a:srgbClr val="121212"/>
                    </a:solidFill>
                    <a:effectLst/>
                    <a:latin typeface="-apple-system"/>
                  </a:rPr>
                  <a:t>维度就变为</a:t>
                </a:r>
                <a:r>
                  <a:rPr lang="en-US" altLang="zh-CN" b="0" i="0" dirty="0">
                    <a:solidFill>
                      <a:srgbClr val="121212"/>
                    </a:solidFill>
                    <a:effectLst/>
                    <a:latin typeface="-apple-system"/>
                  </a:rPr>
                  <a:t>[4</a:t>
                </a:r>
                <a:r>
                  <a:rPr lang="zh-CN" altLang="en-US" b="0" i="0" dirty="0">
                    <a:solidFill>
                      <a:srgbClr val="121212"/>
                    </a:solidFill>
                    <a:effectLst/>
                    <a:latin typeface="-apple-system"/>
                  </a:rPr>
                  <a:t>，</a:t>
                </a:r>
                <a:r>
                  <a:rPr lang="en-US" altLang="zh-CN" b="0" i="0" dirty="0">
                    <a:solidFill>
                      <a:srgbClr val="121212"/>
                    </a:solidFill>
                    <a:effectLst/>
                    <a:latin typeface="-apple-system"/>
                  </a:rPr>
                  <a:t>5, 512]</a:t>
                </a:r>
                <a:r>
                  <a:rPr lang="zh-CN" altLang="en-US" b="0" i="0" dirty="0">
                    <a:solidFill>
                      <a:srgbClr val="121212"/>
                    </a:solidFill>
                    <a:effectLst/>
                    <a:latin typeface="-apple-system"/>
                  </a:rPr>
                  <a:t>，即</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是</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200" dirty="0" err="1">
                    <a:effectLst/>
                    <a:latin typeface="Times New Roman" panose="02020603050405020304" pitchFamily="18" charset="0"/>
                    <a:ea typeface="宋体" panose="02010600030101010101" pitchFamily="2" charset="-122"/>
                    <a:cs typeface="宋体" panose="02010600030101010101" pitchFamily="2" charset="-122"/>
                  </a:rPr>
                  <a:t>batch_size</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200" dirty="0" err="1">
                    <a:effectLst/>
                    <a:latin typeface="Times New Roman" panose="02020603050405020304" pitchFamily="18" charset="0"/>
                    <a:ea typeface="宋体" panose="02010600030101010101" pitchFamily="2" charset="-122"/>
                    <a:cs typeface="宋体" panose="02010600030101010101" pitchFamily="2" charset="-122"/>
                  </a:rPr>
                  <a:t>max_sequence_length</a:t>
                </a:r>
                <a:r>
                  <a:rPr lang="zh-CN" altLang="en-US" sz="120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200" dirty="0" err="1">
                    <a:effectLst/>
                    <a:latin typeface="Times New Roman" panose="02020603050405020304" pitchFamily="18" charset="0"/>
                    <a:ea typeface="宋体" panose="02010600030101010101" pitchFamily="2" charset="-122"/>
                    <a:cs typeface="宋体" panose="02010600030101010101" pitchFamily="2" charset="-122"/>
                  </a:rPr>
                  <a:t>embedding_dimension</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200" dirty="0">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algn="l"/>
                <a:endParaRPr lang="en" altLang="zh-CN" b="1" i="0" dirty="0">
                  <a:solidFill>
                    <a:srgbClr val="121212"/>
                  </a:solidFill>
                  <a:effectLst/>
                  <a:latin typeface="-apple-system"/>
                </a:endParaRPr>
              </a:p>
              <a:p>
                <a:pPr algn="l"/>
                <a:r>
                  <a:rPr lang="en" altLang="zh-CN" b="1" i="0" dirty="0">
                    <a:solidFill>
                      <a:srgbClr val="121212"/>
                    </a:solidFill>
                    <a:effectLst/>
                    <a:latin typeface="-apple-system"/>
                  </a:rPr>
                  <a:t>Padding Mask</a:t>
                </a:r>
                <a:endParaRPr lang="en" altLang="zh-CN" b="0" i="0" dirty="0">
                  <a:solidFill>
                    <a:srgbClr val="121212"/>
                  </a:solidFill>
                  <a:effectLst/>
                  <a:latin typeface="-apple-system"/>
                </a:endParaRPr>
              </a:p>
              <a:p>
                <a:pPr algn="l"/>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对输入序列进行</a:t>
                </a:r>
                <a:r>
                  <a:rPr lang="en" altLang="zh-CN" b="0" i="0" dirty="0">
                    <a:solidFill>
                      <a:srgbClr val="121212"/>
                    </a:solidFill>
                    <a:effectLst/>
                    <a:latin typeface="-apple-system"/>
                  </a:rPr>
                  <a:t>padding</a:t>
                </a:r>
                <a:r>
                  <a:rPr lang="zh-CN" altLang="en-US" b="0" i="0" dirty="0">
                    <a:solidFill>
                      <a:srgbClr val="121212"/>
                    </a:solidFill>
                    <a:effectLst/>
                    <a:latin typeface="-apple-system"/>
                  </a:rPr>
                  <a:t>补齐之后，我们要保证对于那些</a:t>
                </a:r>
                <a:r>
                  <a:rPr lang="en-US" altLang="zh-CN" b="0" i="0" dirty="0">
                    <a:solidFill>
                      <a:srgbClr val="121212"/>
                    </a:solidFill>
                    <a:effectLst/>
                    <a:latin typeface="-apple-system"/>
                  </a:rPr>
                  <a:t>padding</a:t>
                </a:r>
                <a:r>
                  <a:rPr lang="zh-CN" altLang="en-US" b="0" i="0" dirty="0">
                    <a:solidFill>
                      <a:srgbClr val="121212"/>
                    </a:solidFill>
                    <a:effectLst/>
                    <a:latin typeface="-apple-system"/>
                  </a:rPr>
                  <a:t>的数据，我们的</a:t>
                </a:r>
                <a:r>
                  <a:rPr lang="en" altLang="zh-CN" b="0" i="0" dirty="0">
                    <a:solidFill>
                      <a:srgbClr val="121212"/>
                    </a:solidFill>
                    <a:effectLst/>
                    <a:latin typeface="-apple-system"/>
                  </a:rPr>
                  <a:t>attention</a:t>
                </a:r>
                <a:r>
                  <a:rPr lang="zh-CN" altLang="en-US" b="0" i="0" dirty="0">
                    <a:solidFill>
                      <a:srgbClr val="121212"/>
                    </a:solidFill>
                    <a:effectLst/>
                    <a:latin typeface="-apple-system"/>
                  </a:rPr>
                  <a:t>机制不应该把注意力放在这些位置上，所以我们需要进行一些处理。</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也就是说，对于</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填充数字的选择，要充分考虑。</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由于接下来我们要使用 </a:t>
                </a:r>
                <a:r>
                  <a:rPr lang="en-US" altLang="zh-CN" sz="1200" dirty="0" err="1">
                    <a:effectLst/>
                    <a:latin typeface="Times New Roman" panose="02020603050405020304" pitchFamily="18" charset="0"/>
                    <a:ea typeface="宋体" panose="02010600030101010101" pitchFamily="2" charset="-122"/>
                    <a:cs typeface="宋体" panose="02010600030101010101" pitchFamily="2" charset="-122"/>
                  </a:rPr>
                  <a:t>softmax</a:t>
                </a:r>
                <a:r>
                  <a:rPr lang="zh-CN" altLang="en-US" sz="12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函数</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我们要保证填充的数据对应的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softmax</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 值不会对结果有任何影响。</a:t>
                </a:r>
                <a:r>
                  <a:rPr lang="en-US" altLang="zh-CN" sz="1200" dirty="0" err="1">
                    <a:effectLst/>
                    <a:latin typeface="Times New Roman" panose="02020603050405020304" pitchFamily="18" charset="0"/>
                    <a:ea typeface="宋体" panose="02010600030101010101" pitchFamily="2" charset="-122"/>
                    <a:cs typeface="宋体" panose="02010600030101010101" pitchFamily="2" charset="-122"/>
                  </a:rPr>
                  <a:t>softmax</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函数</a:t>
                </a:r>
                <a:r>
                  <a:rPr lang="zh-CN" altLang="zh-CN" sz="1200" dirty="0">
                    <a:effectLst/>
                    <a:latin typeface="宋体" panose="02010600030101010101" pitchFamily="2" charset="-122"/>
                    <a:ea typeface="Times New Roman" panose="02020603050405020304" pitchFamily="18" charset="0"/>
                    <a:cs typeface="宋体" panose="02010600030101010101" pitchFamily="2" charset="-122"/>
                  </a:rPr>
                  <a:t> </a:t>
                </a:r>
                <a14:m>
                  <m:oMath xmlns:m="http://schemas.openxmlformats.org/officeDocument/2006/math">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𝜎</m:t>
                    </m:r>
                    <m:d>
                      <m:d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𝑒</m:t>
                            </m:r>
                          </m:e>
                          <m:sup>
                            <m:sSub>
                              <m:sSub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𝑖</m:t>
                                </m:r>
                              </m:sub>
                            </m:sSub>
                          </m:sup>
                        </m:sSup>
                      </m:num>
                      <m:den>
                        <m:nary>
                          <m:naryPr>
                            <m:chr m:val="∑"/>
                            <m:limLoc m:val="subSup"/>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𝐾</m:t>
                            </m:r>
                          </m:sup>
                          <m:e>
                            <m:sSup>
                              <m:s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𝑧𝑗</m:t>
                                </m:r>
                              </m:sup>
                            </m:sSup>
                          </m:e>
                        </m:nary>
                      </m:den>
                    </m:f>
                  </m:oMath>
                </a14:m>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若</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padding</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的填充数值为</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0</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，因为</a:t>
                </a:r>
                <a14:m>
                  <m:oMath xmlns:m="http://schemas.openxmlformats.org/officeDocument/2006/math">
                    <m:sSup>
                      <m:s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0</m:t>
                        </m:r>
                      </m:sup>
                    </m:sSup>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=1</m:t>
                    </m:r>
                  </m:oMath>
                </a14:m>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这样一来，</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padding</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部分就参与了运算，因此需要做一个</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mask</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操作，不让这些无效区域参与运算，</a:t>
                </a:r>
                <a:r>
                  <a:rPr lang="zh-CN" altLang="en-US" b="0" i="0" dirty="0">
                    <a:solidFill>
                      <a:srgbClr val="121212"/>
                    </a:solidFill>
                    <a:effectLst/>
                    <a:latin typeface="-apple-system"/>
                  </a:rPr>
                  <a:t>具体的做法是，给填充区域的值加上一个非常大的负数</a:t>
                </a:r>
                <a:r>
                  <a:rPr lang="en-US" altLang="zh-CN" b="0" i="0" dirty="0">
                    <a:solidFill>
                      <a:srgbClr val="121212"/>
                    </a:solidFill>
                    <a:effectLst/>
                    <a:latin typeface="-apple-system"/>
                  </a:rPr>
                  <a:t>(</a:t>
                </a:r>
                <a:r>
                  <a:rPr lang="zh-CN" altLang="en-US" b="0" i="0" dirty="0">
                    <a:solidFill>
                      <a:srgbClr val="121212"/>
                    </a:solidFill>
                    <a:effectLst/>
                    <a:latin typeface="-apple-system"/>
                  </a:rPr>
                  <a:t>负无穷</a:t>
                </a:r>
                <a:r>
                  <a:rPr lang="en-US" altLang="zh-CN" b="0" i="0" dirty="0">
                    <a:solidFill>
                      <a:srgbClr val="121212"/>
                    </a:solidFill>
                    <a:effectLst/>
                    <a:latin typeface="-apple-system"/>
                  </a:rPr>
                  <a:t>)</a:t>
                </a:r>
                <a:r>
                  <a:rPr lang="zh-CN" altLang="en-US" b="0" i="0" dirty="0">
                    <a:solidFill>
                      <a:srgbClr val="121212"/>
                    </a:solidFill>
                    <a:effectLst/>
                    <a:latin typeface="-apple-system"/>
                  </a:rPr>
                  <a:t>，这样经过</a:t>
                </a:r>
                <a:r>
                  <a:rPr lang="en" altLang="zh-CN" b="0" i="0" dirty="0" err="1">
                    <a:solidFill>
                      <a:srgbClr val="121212"/>
                    </a:solidFill>
                    <a:effectLst/>
                    <a:latin typeface="-apple-system"/>
                  </a:rPr>
                  <a:t>softmax</a:t>
                </a:r>
                <a:r>
                  <a:rPr lang="zh-CN" altLang="en-US" b="0" i="0" dirty="0">
                    <a:solidFill>
                      <a:srgbClr val="121212"/>
                    </a:solidFill>
                    <a:effectLst/>
                    <a:latin typeface="-apple-system"/>
                  </a:rPr>
                  <a:t>后，</a:t>
                </a:r>
                <a14:m>
                  <m:oMath xmlns:m="http://schemas.openxmlformats.org/officeDocument/2006/math">
                    <m:sSup>
                      <m:sSup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200">
                            <a:effectLst/>
                            <a:latin typeface="Cambria Math" panose="02040503050406030204" pitchFamily="18" charset="0"/>
                            <a:ea typeface="宋体" panose="02010600030101010101" pitchFamily="2" charset="-122"/>
                            <a:cs typeface="Times New Roman" panose="02020603050405020304" pitchFamily="18" charset="0"/>
                          </a:rPr>
                          <m:t>∞</m:t>
                        </m:r>
                      </m:sup>
                    </m:sSup>
                    <m:box>
                      <m:boxPr>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boxPr>
                      <m:e>
                        <m:groupChr>
                          <m:groupChrPr>
                            <m:chr m:val="→"/>
                            <m:vertJc m:val="bot"/>
                            <m:ctrlPr>
                              <a:rPr lang="zh-CN" altLang="zh-CN" sz="1200" i="1">
                                <a:effectLst/>
                                <a:latin typeface="Cambria Math" panose="02040503050406030204" pitchFamily="18" charset="0"/>
                                <a:ea typeface="Cambria Math" panose="02040503050406030204" pitchFamily="18" charset="0"/>
                                <a:cs typeface="Times New Roman" panose="02020603050405020304" pitchFamily="18" charset="0"/>
                              </a:rPr>
                            </m:ctrlPr>
                          </m:groupChrPr>
                          <m:e/>
                        </m:groupChr>
                      </m:e>
                    </m:box>
                    <m:r>
                      <a:rPr lang="en-US" altLang="zh-CN" sz="1200" i="1">
                        <a:effectLst/>
                        <a:latin typeface="Cambria Math" panose="02040503050406030204" pitchFamily="18" charset="0"/>
                        <a:ea typeface="宋体" panose="02010600030101010101" pitchFamily="2" charset="-122"/>
                        <a:cs typeface="Times New Roman" panose="02020603050405020304" pitchFamily="18" charset="0"/>
                      </a:rPr>
                      <m:t>0</m:t>
                    </m:r>
                    <m:r>
                      <a:rPr lang="zh-CN" altLang="en-US" sz="1200" b="0" i="1" smtClean="0">
                        <a:effectLst/>
                        <a:latin typeface="Cambria Math" panose="02040503050406030204" pitchFamily="18" charset="0"/>
                        <a:ea typeface="宋体" panose="02010600030101010101" pitchFamily="2" charset="-122"/>
                        <a:cs typeface="Times New Roman" panose="02020603050405020304" pitchFamily="18" charset="0"/>
                      </a:rPr>
                      <m:t>，</m:t>
                    </m:r>
                  </m:oMath>
                </a14:m>
                <a:r>
                  <a:rPr lang="zh-CN" altLang="en-US" b="0" i="0" dirty="0">
                    <a:solidFill>
                      <a:srgbClr val="121212"/>
                    </a:solidFill>
                    <a:effectLst/>
                    <a:latin typeface="-apple-system"/>
                  </a:rPr>
                  <a:t>这些位置的权重就会接近</a:t>
                </a:r>
                <a:r>
                  <a:rPr lang="en-US" altLang="zh-CN" b="0" i="0" dirty="0">
                    <a:solidFill>
                      <a:srgbClr val="121212"/>
                    </a:solidFill>
                    <a:effectLst/>
                    <a:latin typeface="-apple-system"/>
                  </a:rPr>
                  <a:t>0</a:t>
                </a:r>
                <a:r>
                  <a:rPr lang="zh-CN" altLang="en-US" b="0" i="0" dirty="0">
                    <a:solidFill>
                      <a:srgbClr val="121212"/>
                    </a:solidFill>
                    <a:effectLst/>
                    <a:latin typeface="-apple-system"/>
                  </a:rPr>
                  <a:t>。</a:t>
                </a:r>
                <a:r>
                  <a:rPr lang="en" altLang="zh-CN" b="0" i="0" dirty="0">
                    <a:solidFill>
                      <a:srgbClr val="121212"/>
                    </a:solidFill>
                    <a:effectLst/>
                    <a:latin typeface="-apple-system"/>
                  </a:rPr>
                  <a:t>Transformer</a:t>
                </a:r>
                <a:r>
                  <a:rPr lang="zh-CN" altLang="en-US" b="0" i="0" dirty="0">
                    <a:solidFill>
                      <a:srgbClr val="121212"/>
                    </a:solidFill>
                    <a:effectLst/>
                    <a:latin typeface="-apple-system"/>
                  </a:rPr>
                  <a:t>的</a:t>
                </a:r>
                <a:r>
                  <a:rPr lang="en" altLang="zh-CN" b="0" i="0" dirty="0">
                    <a:solidFill>
                      <a:srgbClr val="121212"/>
                    </a:solidFill>
                    <a:effectLst/>
                    <a:latin typeface="-apple-system"/>
                  </a:rPr>
                  <a:t>padding mask</a:t>
                </a:r>
                <a:r>
                  <a:rPr lang="zh-CN" altLang="en-US" b="0" i="0" dirty="0">
                    <a:solidFill>
                      <a:srgbClr val="121212"/>
                    </a:solidFill>
                    <a:effectLst/>
                    <a:latin typeface="-apple-system"/>
                  </a:rPr>
                  <a:t>实际上是一个张量，每个值都是一个</a:t>
                </a:r>
                <a:r>
                  <a:rPr lang="en" altLang="zh-CN" b="0" i="0" dirty="0">
                    <a:solidFill>
                      <a:srgbClr val="121212"/>
                    </a:solidFill>
                    <a:effectLst/>
                    <a:latin typeface="-apple-system"/>
                  </a:rPr>
                  <a:t>Boolean</a:t>
                </a:r>
                <a:r>
                  <a:rPr lang="zh-CN" altLang="en" b="0" i="0" dirty="0">
                    <a:solidFill>
                      <a:srgbClr val="121212"/>
                    </a:solidFill>
                    <a:effectLst/>
                    <a:latin typeface="-apple-system"/>
                  </a:rPr>
                  <a:t>，</a:t>
                </a:r>
                <a:r>
                  <a:rPr lang="zh-CN" altLang="en-US" b="0" i="0" dirty="0">
                    <a:solidFill>
                      <a:srgbClr val="121212"/>
                    </a:solidFill>
                    <a:effectLst/>
                    <a:latin typeface="-apple-system"/>
                  </a:rPr>
                  <a:t>值为</a:t>
                </a:r>
                <a:r>
                  <a:rPr lang="en" altLang="zh-CN" b="0" i="0" dirty="0">
                    <a:solidFill>
                      <a:srgbClr val="121212"/>
                    </a:solidFill>
                    <a:effectLst/>
                    <a:latin typeface="-apple-system"/>
                  </a:rPr>
                  <a:t>false</a:t>
                </a:r>
                <a:r>
                  <a:rPr lang="zh-CN" altLang="en-US" b="0" i="0" dirty="0">
                    <a:solidFill>
                      <a:srgbClr val="121212"/>
                    </a:solidFill>
                    <a:effectLst/>
                    <a:latin typeface="-apple-system"/>
                  </a:rPr>
                  <a:t>的地方就是要进行处理的地方，这些大家可以在代码实践中深入体会。</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注意，</a:t>
                </a:r>
                <a:r>
                  <a:rPr lang="en-US" altLang="zh-CN" b="0" i="0" dirty="0">
                    <a:solidFill>
                      <a:srgbClr val="121212"/>
                    </a:solidFill>
                    <a:effectLst/>
                    <a:latin typeface="-apple-system"/>
                  </a:rPr>
                  <a:t>padding</a:t>
                </a:r>
                <a:r>
                  <a:rPr lang="zh-CN" altLang="en-US" b="0" i="0" dirty="0">
                    <a:solidFill>
                      <a:srgbClr val="121212"/>
                    </a:solidFill>
                    <a:effectLst/>
                    <a:latin typeface="-apple-system"/>
                  </a:rPr>
                  <a:t> 操作不止存在于编码器中，只要使用</a:t>
                </a:r>
                <a:r>
                  <a:rPr lang="en-US" altLang="zh-CN" b="0" i="0" dirty="0">
                    <a:solidFill>
                      <a:srgbClr val="121212"/>
                    </a:solidFill>
                    <a:effectLst/>
                    <a:latin typeface="-apple-system"/>
                  </a:rPr>
                  <a:t>batch</a:t>
                </a:r>
                <a:r>
                  <a:rPr lang="zh-CN" altLang="en-US" b="0" i="0" dirty="0">
                    <a:solidFill>
                      <a:srgbClr val="121212"/>
                    </a:solidFill>
                    <a:effectLst/>
                    <a:latin typeface="-apple-system"/>
                  </a:rPr>
                  <a:t>进行计算的地方就会用到 </a:t>
                </a:r>
                <a:r>
                  <a:rPr lang="en-US" altLang="zh-CN" b="0" i="0" dirty="0">
                    <a:solidFill>
                      <a:srgbClr val="121212"/>
                    </a:solidFill>
                    <a:effectLst/>
                    <a:latin typeface="-apple-system"/>
                  </a:rPr>
                  <a:t>padding</a:t>
                </a:r>
                <a:r>
                  <a:rPr lang="zh-CN" altLang="en-US" b="0" i="0" dirty="0">
                    <a:solidFill>
                      <a:srgbClr val="121212"/>
                    </a:solidFill>
                    <a:effectLst/>
                    <a:latin typeface="-apple-system"/>
                  </a:rPr>
                  <a:t> 操作。</a:t>
                </a:r>
              </a:p>
            </p:txBody>
          </p:sp>
        </mc:Choice>
        <mc:Fallback xmlns="">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 b="0" i="0" dirty="0">
                    <a:solidFill>
                      <a:srgbClr val="121212"/>
                    </a:solidFill>
                    <a:effectLst/>
                    <a:latin typeface="-apple-system"/>
                  </a:rPr>
                  <a:t>前面</a:t>
                </a:r>
                <a:r>
                  <a:rPr lang="zh-CN" altLang="en-US" b="0" i="0" dirty="0">
                    <a:solidFill>
                      <a:srgbClr val="121212"/>
                    </a:solidFill>
                    <a:effectLst/>
                    <a:latin typeface="-apple-system"/>
                  </a:rPr>
                  <a:t>我们的示例都是一句话，但在实际的</a:t>
                </a:r>
                <a:r>
                  <a:rPr lang="en-US" altLang="zh-CN" sz="1200" b="0" dirty="0">
                    <a:effectLst/>
                    <a:latin typeface="Times New Roman" panose="02020603050405020304" pitchFamily="18" charset="0"/>
                    <a:ea typeface="宋体" panose="02010600030101010101" pitchFamily="2" charset="-122"/>
                    <a:cs typeface="宋体" panose="02010600030101010101" pitchFamily="2" charset="-122"/>
                  </a:rPr>
                  <a:t>Self-At</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tention</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计算过程中</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通常使用</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mini-batch</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来计算，也就是一次计算多句话</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，这就出现一个问题，也就是我们并不能保证</a:t>
                </a:r>
                <a:r>
                  <a:rPr lang="zh-CN" altLang="en-US" b="0" i="0" dirty="0">
                    <a:solidFill>
                      <a:srgbClr val="121212"/>
                    </a:solidFill>
                    <a:effectLst/>
                    <a:latin typeface="-apple-system"/>
                  </a:rPr>
                  <a:t>每个样本的原始句子的长度相同，这就不能同时输入到 </a:t>
                </a:r>
                <a:r>
                  <a:rPr lang="en-US" altLang="zh-CN" b="0" i="0" dirty="0">
                    <a:solidFill>
                      <a:srgbClr val="121212"/>
                    </a:solidFill>
                    <a:effectLst/>
                    <a:latin typeface="-apple-system"/>
                  </a:rPr>
                  <a:t>encoder</a:t>
                </a:r>
                <a:r>
                  <a:rPr lang="zh-CN" altLang="en-US" b="0" i="0" dirty="0">
                    <a:solidFill>
                      <a:srgbClr val="121212"/>
                    </a:solidFill>
                    <a:effectLst/>
                    <a:latin typeface="-apple-system"/>
                  </a:rPr>
                  <a:t> 中。此时</a:t>
                </a:r>
                <a:r>
                  <a:rPr lang="en" altLang="zh-CN" b="0" i="0" dirty="0">
                    <a:solidFill>
                      <a:srgbClr val="121212"/>
                    </a:solidFill>
                    <a:effectLst/>
                    <a:latin typeface="-apple-system"/>
                  </a:rPr>
                  <a:t>padding</a:t>
                </a:r>
                <a:r>
                  <a:rPr lang="zh-CN" altLang="en-US" b="0" i="0" dirty="0">
                    <a:solidFill>
                      <a:srgbClr val="121212"/>
                    </a:solidFill>
                    <a:effectLst/>
                    <a:latin typeface="-apple-system"/>
                  </a:rPr>
                  <a:t>操作登场了，假设样本中句子的最大长度是 </a:t>
                </a:r>
                <a:r>
                  <a:rPr lang="en-US" altLang="zh-CN" b="0" i="0" dirty="0">
                    <a:solidFill>
                      <a:srgbClr val="121212"/>
                    </a:solidFill>
                    <a:effectLst/>
                    <a:latin typeface="-apple-system"/>
                  </a:rPr>
                  <a:t>5</a:t>
                </a:r>
                <a:r>
                  <a:rPr lang="zh-CN" altLang="en-US" b="0" i="0" dirty="0">
                    <a:solidFill>
                      <a:srgbClr val="121212"/>
                    </a:solidFill>
                    <a:effectLst/>
                    <a:latin typeface="-apple-system"/>
                  </a:rPr>
                  <a:t>，那么对于长度不足</a:t>
                </a:r>
                <a:r>
                  <a:rPr lang="en-US" altLang="zh-CN" b="0" i="0" dirty="0">
                    <a:solidFill>
                      <a:srgbClr val="121212"/>
                    </a:solidFill>
                    <a:effectLst/>
                    <a:latin typeface="-apple-system"/>
                  </a:rPr>
                  <a:t>5</a:t>
                </a:r>
                <a:r>
                  <a:rPr lang="zh-CN" altLang="en-US" b="0" i="0" dirty="0">
                    <a:solidFill>
                      <a:srgbClr val="121212"/>
                    </a:solidFill>
                    <a:effectLst/>
                    <a:latin typeface="-apple-system"/>
                  </a:rPr>
                  <a:t>的句子，需要补足到</a:t>
                </a:r>
                <a:r>
                  <a:rPr lang="en-US" altLang="zh-CN" b="0" i="0" dirty="0">
                    <a:solidFill>
                      <a:srgbClr val="121212"/>
                    </a:solidFill>
                    <a:effectLst/>
                    <a:latin typeface="-apple-system"/>
                  </a:rPr>
                  <a:t>5</a:t>
                </a:r>
                <a:r>
                  <a:rPr lang="zh-CN" altLang="en-US" b="0" i="0" dirty="0">
                    <a:solidFill>
                      <a:srgbClr val="121212"/>
                    </a:solidFill>
                    <a:effectLst/>
                    <a:latin typeface="-apple-system"/>
                  </a:rPr>
                  <a:t>个长度，</a:t>
                </a:r>
                <a:r>
                  <a:rPr lang="en" altLang="zh-CN" b="0" i="0" dirty="0">
                    <a:solidFill>
                      <a:srgbClr val="121212"/>
                    </a:solidFill>
                    <a:effectLst/>
                    <a:latin typeface="-apple-system"/>
                  </a:rPr>
                  <a:t>X</a:t>
                </a:r>
                <a:r>
                  <a:rPr lang="zh-CN" altLang="en" b="0" i="0" dirty="0">
                    <a:solidFill>
                      <a:srgbClr val="121212"/>
                    </a:solidFill>
                    <a:effectLst/>
                    <a:latin typeface="-apple-system"/>
                  </a:rPr>
                  <a:t>的</a:t>
                </a:r>
                <a:r>
                  <a:rPr lang="zh-CN" altLang="en-US" b="0" i="0" dirty="0">
                    <a:solidFill>
                      <a:srgbClr val="121212"/>
                    </a:solidFill>
                    <a:effectLst/>
                    <a:latin typeface="-apple-system"/>
                  </a:rPr>
                  <a:t>维度就变为</a:t>
                </a:r>
                <a:r>
                  <a:rPr lang="en-US" altLang="zh-CN" b="0" i="0" dirty="0">
                    <a:solidFill>
                      <a:srgbClr val="121212"/>
                    </a:solidFill>
                    <a:effectLst/>
                    <a:latin typeface="-apple-system"/>
                  </a:rPr>
                  <a:t>[4</a:t>
                </a:r>
                <a:r>
                  <a:rPr lang="zh-CN" altLang="en-US" b="0" i="0" dirty="0">
                    <a:solidFill>
                      <a:srgbClr val="121212"/>
                    </a:solidFill>
                    <a:effectLst/>
                    <a:latin typeface="-apple-system"/>
                  </a:rPr>
                  <a:t>，</a:t>
                </a:r>
                <a:r>
                  <a:rPr lang="en-US" altLang="zh-CN" b="0" i="0" dirty="0">
                    <a:solidFill>
                      <a:srgbClr val="121212"/>
                    </a:solidFill>
                    <a:effectLst/>
                    <a:latin typeface="-apple-system"/>
                  </a:rPr>
                  <a:t>5, 512]</a:t>
                </a:r>
                <a:r>
                  <a:rPr lang="zh-CN" altLang="en-US" b="0" i="0" dirty="0">
                    <a:solidFill>
                      <a:srgbClr val="121212"/>
                    </a:solidFill>
                    <a:effectLst/>
                    <a:latin typeface="-apple-system"/>
                  </a:rPr>
                  <a:t>，即</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是</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200" dirty="0" err="1">
                    <a:effectLst/>
                    <a:latin typeface="Times New Roman" panose="02020603050405020304" pitchFamily="18" charset="0"/>
                    <a:ea typeface="宋体" panose="02010600030101010101" pitchFamily="2" charset="-122"/>
                    <a:cs typeface="宋体" panose="02010600030101010101" pitchFamily="2" charset="-122"/>
                  </a:rPr>
                  <a:t>batch_size</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200" dirty="0" err="1">
                    <a:effectLst/>
                    <a:latin typeface="Times New Roman" panose="02020603050405020304" pitchFamily="18" charset="0"/>
                    <a:ea typeface="宋体" panose="02010600030101010101" pitchFamily="2" charset="-122"/>
                    <a:cs typeface="宋体" panose="02010600030101010101" pitchFamily="2" charset="-122"/>
                  </a:rPr>
                  <a:t>max_sequence_length</a:t>
                </a:r>
                <a:r>
                  <a:rPr lang="zh-CN" altLang="en-US" sz="120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200" dirty="0" err="1">
                    <a:effectLst/>
                    <a:latin typeface="Times New Roman" panose="02020603050405020304" pitchFamily="18" charset="0"/>
                    <a:ea typeface="宋体" panose="02010600030101010101" pitchFamily="2" charset="-122"/>
                    <a:cs typeface="宋体" panose="02010600030101010101" pitchFamily="2" charset="-122"/>
                  </a:rPr>
                  <a:t>embedding_dimension</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200" dirty="0">
                    <a:effectLst/>
                    <a:latin typeface="Times New Roman" panose="02020603050405020304" pitchFamily="18" charset="0"/>
                    <a:ea typeface="宋体" panose="02010600030101010101" pitchFamily="2" charset="-122"/>
                    <a:cs typeface="宋体" panose="02010600030101010101" pitchFamily="2" charset="-122"/>
                  </a:rPr>
                  <a:t>。</a:t>
                </a:r>
                <a:endParaRPr lang="en-US" altLang="zh-CN" sz="1200" dirty="0">
                  <a:effectLst/>
                  <a:latin typeface="Times New Roman" panose="02020603050405020304" pitchFamily="18" charset="0"/>
                  <a:ea typeface="宋体" panose="02010600030101010101" pitchFamily="2" charset="-122"/>
                  <a:cs typeface="Times New Roman" panose="02020603050405020304" pitchFamily="18" charset="0"/>
                </a:endParaRPr>
              </a:p>
              <a:p>
                <a:pPr algn="l"/>
                <a:endParaRPr lang="en" altLang="zh-CN" b="1" i="0" dirty="0">
                  <a:solidFill>
                    <a:srgbClr val="121212"/>
                  </a:solidFill>
                  <a:effectLst/>
                  <a:latin typeface="-apple-system"/>
                </a:endParaRPr>
              </a:p>
              <a:p>
                <a:pPr algn="l"/>
                <a:r>
                  <a:rPr lang="en" altLang="zh-CN" b="1" i="0" dirty="0">
                    <a:solidFill>
                      <a:srgbClr val="121212"/>
                    </a:solidFill>
                    <a:effectLst/>
                    <a:latin typeface="-apple-system"/>
                  </a:rPr>
                  <a:t>Padding Mask</a:t>
                </a:r>
                <a:endParaRPr lang="en" altLang="zh-CN" b="0" i="0" dirty="0">
                  <a:solidFill>
                    <a:srgbClr val="121212"/>
                  </a:solidFill>
                  <a:effectLst/>
                  <a:latin typeface="-apple-system"/>
                </a:endParaRPr>
              </a:p>
              <a:p>
                <a:pPr algn="l"/>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对输入序列进行</a:t>
                </a:r>
                <a:r>
                  <a:rPr lang="en" altLang="zh-CN" b="0" i="0" dirty="0">
                    <a:solidFill>
                      <a:srgbClr val="121212"/>
                    </a:solidFill>
                    <a:effectLst/>
                    <a:latin typeface="-apple-system"/>
                  </a:rPr>
                  <a:t>padding</a:t>
                </a:r>
                <a:r>
                  <a:rPr lang="zh-CN" altLang="en-US" b="0" i="0" dirty="0">
                    <a:solidFill>
                      <a:srgbClr val="121212"/>
                    </a:solidFill>
                    <a:effectLst/>
                    <a:latin typeface="-apple-system"/>
                  </a:rPr>
                  <a:t>补齐之后，我们要保证对于那些</a:t>
                </a:r>
                <a:r>
                  <a:rPr lang="en-US" altLang="zh-CN" b="0" i="0" dirty="0">
                    <a:solidFill>
                      <a:srgbClr val="121212"/>
                    </a:solidFill>
                    <a:effectLst/>
                    <a:latin typeface="-apple-system"/>
                  </a:rPr>
                  <a:t>padding</a:t>
                </a:r>
                <a:r>
                  <a:rPr lang="zh-CN" altLang="en-US" b="0" i="0" dirty="0">
                    <a:solidFill>
                      <a:srgbClr val="121212"/>
                    </a:solidFill>
                    <a:effectLst/>
                    <a:latin typeface="-apple-system"/>
                  </a:rPr>
                  <a:t>的数据，我们的</a:t>
                </a:r>
                <a:r>
                  <a:rPr lang="en" altLang="zh-CN" b="0" i="0" dirty="0">
                    <a:solidFill>
                      <a:srgbClr val="121212"/>
                    </a:solidFill>
                    <a:effectLst/>
                    <a:latin typeface="-apple-system"/>
                  </a:rPr>
                  <a:t>attention</a:t>
                </a:r>
                <a:r>
                  <a:rPr lang="zh-CN" altLang="en-US" b="0" i="0" dirty="0">
                    <a:solidFill>
                      <a:srgbClr val="121212"/>
                    </a:solidFill>
                    <a:effectLst/>
                    <a:latin typeface="-apple-system"/>
                  </a:rPr>
                  <a:t>机制不应该把注意力放在这些位置上，所以我们需要进行一些处理。</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也就是说，对于</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填充数字的选择，要充分考虑。</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由于接下来我们要使用 </a:t>
                </a:r>
                <a:r>
                  <a:rPr lang="en-US" altLang="zh-CN" sz="1200" dirty="0" err="1">
                    <a:effectLst/>
                    <a:latin typeface="Times New Roman" panose="02020603050405020304" pitchFamily="18" charset="0"/>
                    <a:ea typeface="宋体" panose="02010600030101010101" pitchFamily="2" charset="-122"/>
                    <a:cs typeface="宋体" panose="02010600030101010101" pitchFamily="2" charset="-122"/>
                  </a:rPr>
                  <a:t>softmax</a:t>
                </a:r>
                <a:r>
                  <a:rPr lang="zh-CN" altLang="en-US" sz="12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函数</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我们要保证填充的数据对应的 </a:t>
                </a:r>
                <a:r>
                  <a:rPr lang="en-US" altLang="zh-CN" sz="1200" dirty="0" err="1">
                    <a:effectLst/>
                    <a:latin typeface="Times New Roman" panose="02020603050405020304" pitchFamily="18" charset="0"/>
                    <a:ea typeface="宋体" panose="02010600030101010101" pitchFamily="2" charset="-122"/>
                    <a:cs typeface="Times New Roman" panose="02020603050405020304" pitchFamily="18" charset="0"/>
                  </a:rPr>
                  <a:t>softmax</a:t>
                </a:r>
                <a:r>
                  <a:rPr lang="zh-CN" altLang="en-US" sz="1200" dirty="0">
                    <a:effectLst/>
                    <a:latin typeface="Times New Roman" panose="02020603050405020304" pitchFamily="18" charset="0"/>
                    <a:ea typeface="宋体" panose="02010600030101010101" pitchFamily="2" charset="-122"/>
                    <a:cs typeface="Times New Roman" panose="02020603050405020304" pitchFamily="18" charset="0"/>
                  </a:rPr>
                  <a:t> 值不会对结果有任何影响。</a:t>
                </a:r>
                <a:r>
                  <a:rPr lang="en-US" altLang="zh-CN" sz="1200" dirty="0" err="1">
                    <a:effectLst/>
                    <a:latin typeface="Times New Roman" panose="02020603050405020304" pitchFamily="18" charset="0"/>
                    <a:ea typeface="宋体" panose="02010600030101010101" pitchFamily="2" charset="-122"/>
                    <a:cs typeface="宋体" panose="02010600030101010101" pitchFamily="2" charset="-122"/>
                  </a:rPr>
                  <a:t>softmax</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函数</a:t>
                </a:r>
                <a:r>
                  <a:rPr lang="zh-CN" altLang="zh-CN" sz="1200" dirty="0">
                    <a:effectLst/>
                    <a:latin typeface="宋体" panose="02010600030101010101" pitchFamily="2" charset="-122"/>
                    <a:ea typeface="Times New Roman" panose="02020603050405020304" pitchFamily="18" charset="0"/>
                    <a:cs typeface="宋体" panose="02010600030101010101" pitchFamily="2" charset="-122"/>
                  </a:rPr>
                  <a:t> </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𝜎</a:t>
                </a:r>
                <a:r>
                  <a:rPr lang="zh-CN" altLang="zh-CN" sz="1200" i="0">
                    <a:effectLst/>
                    <a:latin typeface="Cambria Math" panose="02040503050406030204" pitchFamily="18" charset="0"/>
                    <a:cs typeface="Times New Roman" panose="02020603050405020304" pitchFamily="18" charset="0"/>
                  </a:rPr>
                  <a:t>(</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𝑧</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𝑖 )=𝑒</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𝑧</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𝑖 </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)/(∑2</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_</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𝑗=1</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^𝐾▒𝑒</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𝑧𝑗 </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若</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padding</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的填充数值为</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0</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，因为</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𝑒</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0=1</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这样一来，</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padding</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部分就参与了运算，因此需要做一个</a:t>
                </a:r>
                <a:r>
                  <a:rPr lang="en-US" altLang="zh-CN" sz="1200" dirty="0">
                    <a:effectLst/>
                    <a:latin typeface="Times New Roman" panose="02020603050405020304" pitchFamily="18" charset="0"/>
                    <a:ea typeface="宋体" panose="02010600030101010101" pitchFamily="2" charset="-122"/>
                    <a:cs typeface="宋体" panose="02010600030101010101" pitchFamily="2" charset="-122"/>
                  </a:rPr>
                  <a:t>mask</a:t>
                </a:r>
                <a:r>
                  <a:rPr lang="zh-CN" altLang="zh-CN" sz="1200" dirty="0">
                    <a:effectLst/>
                    <a:latin typeface="Times New Roman" panose="02020603050405020304" pitchFamily="18" charset="0"/>
                    <a:ea typeface="宋体" panose="02010600030101010101" pitchFamily="2" charset="-122"/>
                    <a:cs typeface="Times New Roman" panose="02020603050405020304" pitchFamily="18" charset="0"/>
                  </a:rPr>
                  <a:t>操作，不让这些无效区域参与运算，</a:t>
                </a:r>
                <a:r>
                  <a:rPr lang="zh-CN" altLang="en-US" b="0" i="0" dirty="0">
                    <a:solidFill>
                      <a:srgbClr val="121212"/>
                    </a:solidFill>
                    <a:effectLst/>
                    <a:latin typeface="-apple-system"/>
                  </a:rPr>
                  <a:t>具体的做法是，给填充区域的值加上一个非常大的负数</a:t>
                </a:r>
                <a:r>
                  <a:rPr lang="en-US" altLang="zh-CN" b="0" i="0" dirty="0">
                    <a:solidFill>
                      <a:srgbClr val="121212"/>
                    </a:solidFill>
                    <a:effectLst/>
                    <a:latin typeface="-apple-system"/>
                  </a:rPr>
                  <a:t>(</a:t>
                </a:r>
                <a:r>
                  <a:rPr lang="zh-CN" altLang="en-US" b="0" i="0" dirty="0">
                    <a:solidFill>
                      <a:srgbClr val="121212"/>
                    </a:solidFill>
                    <a:effectLst/>
                    <a:latin typeface="-apple-system"/>
                  </a:rPr>
                  <a:t>负无穷</a:t>
                </a:r>
                <a:r>
                  <a:rPr lang="en-US" altLang="zh-CN" b="0" i="0" dirty="0">
                    <a:solidFill>
                      <a:srgbClr val="121212"/>
                    </a:solidFill>
                    <a:effectLst/>
                    <a:latin typeface="-apple-system"/>
                  </a:rPr>
                  <a:t>)</a:t>
                </a:r>
                <a:r>
                  <a:rPr lang="zh-CN" altLang="en-US" b="0" i="0" dirty="0">
                    <a:solidFill>
                      <a:srgbClr val="121212"/>
                    </a:solidFill>
                    <a:effectLst/>
                    <a:latin typeface="-apple-system"/>
                  </a:rPr>
                  <a:t>，这样经过</a:t>
                </a:r>
                <a:r>
                  <a:rPr lang="en" altLang="zh-CN" b="0" i="0" dirty="0" err="1">
                    <a:solidFill>
                      <a:srgbClr val="121212"/>
                    </a:solidFill>
                    <a:effectLst/>
                    <a:latin typeface="-apple-system"/>
                  </a:rPr>
                  <a:t>softmax</a:t>
                </a:r>
                <a:r>
                  <a:rPr lang="zh-CN" altLang="en-US" b="0" i="0" dirty="0">
                    <a:solidFill>
                      <a:srgbClr val="121212"/>
                    </a:solidFill>
                    <a:effectLst/>
                    <a:latin typeface="-apple-system"/>
                  </a:rPr>
                  <a:t>后，</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𝑒</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a:t>
                </a:r>
                <a:r>
                  <a:rPr lang="zh-CN" altLang="zh-CN" sz="1200" i="0">
                    <a:effectLst/>
                    <a:latin typeface="Cambria Math" panose="02040503050406030204" pitchFamily="18" charset="0"/>
                    <a:ea typeface="宋体" panose="02010600030101010101" pitchFamily="2" charset="-122"/>
                    <a:cs typeface="Times New Roman" panose="02020603050405020304" pitchFamily="18" charset="0"/>
                  </a:rPr>
                  <a:t>) </a:t>
                </a:r>
                <a:r>
                  <a:rPr lang="zh-CN" altLang="zh-CN" sz="1200" i="0">
                    <a:effectLst/>
                    <a:latin typeface="Cambria Math" panose="02040503050406030204" pitchFamily="18" charset="0"/>
                    <a:cs typeface="Times New Roman" panose="02020603050405020304" pitchFamily="18" charset="0"/>
                  </a:rPr>
                  <a:t>□(→┴ )</a:t>
                </a:r>
                <a:r>
                  <a:rPr lang="en-US" altLang="zh-CN" sz="1200" i="0">
                    <a:effectLst/>
                    <a:latin typeface="Cambria Math" panose="02040503050406030204" pitchFamily="18" charset="0"/>
                    <a:cs typeface="Times New Roman" panose="02020603050405020304" pitchFamily="18" charset="0"/>
                  </a:rPr>
                  <a:t> </a:t>
                </a:r>
                <a:r>
                  <a:rPr lang="en-US" altLang="zh-CN" sz="1200" i="0">
                    <a:effectLst/>
                    <a:latin typeface="Cambria Math" panose="02040503050406030204" pitchFamily="18" charset="0"/>
                    <a:ea typeface="宋体" panose="02010600030101010101" pitchFamily="2" charset="-122"/>
                    <a:cs typeface="Times New Roman" panose="02020603050405020304" pitchFamily="18" charset="0"/>
                  </a:rPr>
                  <a:t>0</a:t>
                </a:r>
                <a:r>
                  <a:rPr lang="zh-CN" altLang="en-US" sz="1200" b="0" i="0">
                    <a:effectLst/>
                    <a:latin typeface="Cambria Math" panose="02040503050406030204" pitchFamily="18" charset="0"/>
                    <a:ea typeface="宋体" panose="02010600030101010101" pitchFamily="2" charset="-122"/>
                    <a:cs typeface="Times New Roman" panose="02020603050405020304" pitchFamily="18" charset="0"/>
                  </a:rPr>
                  <a:t>，</a:t>
                </a:r>
                <a:r>
                  <a:rPr lang="zh-CN" altLang="en-US" b="0" i="0" dirty="0">
                    <a:solidFill>
                      <a:srgbClr val="121212"/>
                    </a:solidFill>
                    <a:effectLst/>
                    <a:latin typeface="-apple-system"/>
                  </a:rPr>
                  <a:t>这些位置的权重就会接近</a:t>
                </a:r>
                <a:r>
                  <a:rPr lang="en-US" altLang="zh-CN" b="0" i="0" dirty="0">
                    <a:solidFill>
                      <a:srgbClr val="121212"/>
                    </a:solidFill>
                    <a:effectLst/>
                    <a:latin typeface="-apple-system"/>
                  </a:rPr>
                  <a:t>0</a:t>
                </a:r>
                <a:r>
                  <a:rPr lang="zh-CN" altLang="en-US" b="0" i="0" dirty="0">
                    <a:solidFill>
                      <a:srgbClr val="121212"/>
                    </a:solidFill>
                    <a:effectLst/>
                    <a:latin typeface="-apple-system"/>
                  </a:rPr>
                  <a:t>。</a:t>
                </a:r>
                <a:r>
                  <a:rPr lang="en" altLang="zh-CN" b="0" i="0" dirty="0">
                    <a:solidFill>
                      <a:srgbClr val="121212"/>
                    </a:solidFill>
                    <a:effectLst/>
                    <a:latin typeface="-apple-system"/>
                  </a:rPr>
                  <a:t>Transformer</a:t>
                </a:r>
                <a:r>
                  <a:rPr lang="zh-CN" altLang="en-US" b="0" i="0" dirty="0">
                    <a:solidFill>
                      <a:srgbClr val="121212"/>
                    </a:solidFill>
                    <a:effectLst/>
                    <a:latin typeface="-apple-system"/>
                  </a:rPr>
                  <a:t>的</a:t>
                </a:r>
                <a:r>
                  <a:rPr lang="en" altLang="zh-CN" b="0" i="0" dirty="0">
                    <a:solidFill>
                      <a:srgbClr val="121212"/>
                    </a:solidFill>
                    <a:effectLst/>
                    <a:latin typeface="-apple-system"/>
                  </a:rPr>
                  <a:t>padding mask</a:t>
                </a:r>
                <a:r>
                  <a:rPr lang="zh-CN" altLang="en-US" b="0" i="0" dirty="0">
                    <a:solidFill>
                      <a:srgbClr val="121212"/>
                    </a:solidFill>
                    <a:effectLst/>
                    <a:latin typeface="-apple-system"/>
                  </a:rPr>
                  <a:t>实际上是一个张量，每个值都是一个</a:t>
                </a:r>
                <a:r>
                  <a:rPr lang="en" altLang="zh-CN" b="0" i="0" dirty="0">
                    <a:solidFill>
                      <a:srgbClr val="121212"/>
                    </a:solidFill>
                    <a:effectLst/>
                    <a:latin typeface="-apple-system"/>
                  </a:rPr>
                  <a:t>Boolean</a:t>
                </a:r>
                <a:r>
                  <a:rPr lang="zh-CN" altLang="en" b="0" i="0" dirty="0">
                    <a:solidFill>
                      <a:srgbClr val="121212"/>
                    </a:solidFill>
                    <a:effectLst/>
                    <a:latin typeface="-apple-system"/>
                  </a:rPr>
                  <a:t>，</a:t>
                </a:r>
                <a:r>
                  <a:rPr lang="zh-CN" altLang="en-US" b="0" i="0" dirty="0">
                    <a:solidFill>
                      <a:srgbClr val="121212"/>
                    </a:solidFill>
                    <a:effectLst/>
                    <a:latin typeface="-apple-system"/>
                  </a:rPr>
                  <a:t>值为</a:t>
                </a:r>
                <a:r>
                  <a:rPr lang="en" altLang="zh-CN" b="0" i="0" dirty="0">
                    <a:solidFill>
                      <a:srgbClr val="121212"/>
                    </a:solidFill>
                    <a:effectLst/>
                    <a:latin typeface="-apple-system"/>
                  </a:rPr>
                  <a:t>false</a:t>
                </a:r>
                <a:r>
                  <a:rPr lang="zh-CN" altLang="en-US" b="0" i="0" dirty="0">
                    <a:solidFill>
                      <a:srgbClr val="121212"/>
                    </a:solidFill>
                    <a:effectLst/>
                    <a:latin typeface="-apple-system"/>
                  </a:rPr>
                  <a:t>的地方就是要进行处理的地方，这些大家可以在代码实践中深入体会。</a:t>
                </a: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21212"/>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注意，</a:t>
                </a:r>
                <a:r>
                  <a:rPr lang="en-US" altLang="zh-CN" b="0" i="0" dirty="0">
                    <a:solidFill>
                      <a:srgbClr val="121212"/>
                    </a:solidFill>
                    <a:effectLst/>
                    <a:latin typeface="-apple-system"/>
                  </a:rPr>
                  <a:t>padding</a:t>
                </a:r>
                <a:r>
                  <a:rPr lang="zh-CN" altLang="en-US" b="0" i="0" dirty="0">
                    <a:solidFill>
                      <a:srgbClr val="121212"/>
                    </a:solidFill>
                    <a:effectLst/>
                    <a:latin typeface="-apple-system"/>
                  </a:rPr>
                  <a:t> 操作不止存在于编码器中，只要使用</a:t>
                </a:r>
                <a:r>
                  <a:rPr lang="en-US" altLang="zh-CN" b="0" i="0" dirty="0">
                    <a:solidFill>
                      <a:srgbClr val="121212"/>
                    </a:solidFill>
                    <a:effectLst/>
                    <a:latin typeface="-apple-system"/>
                  </a:rPr>
                  <a:t>batch</a:t>
                </a:r>
                <a:r>
                  <a:rPr lang="zh-CN" altLang="en-US" b="0" i="0" dirty="0">
                    <a:solidFill>
                      <a:srgbClr val="121212"/>
                    </a:solidFill>
                    <a:effectLst/>
                    <a:latin typeface="-apple-system"/>
                  </a:rPr>
                  <a:t>进行计算的地方就会用到 </a:t>
                </a:r>
                <a:r>
                  <a:rPr lang="en-US" altLang="zh-CN" b="0" i="0" dirty="0">
                    <a:solidFill>
                      <a:srgbClr val="121212"/>
                    </a:solidFill>
                    <a:effectLst/>
                    <a:latin typeface="-apple-system"/>
                  </a:rPr>
                  <a:t>padding</a:t>
                </a:r>
                <a:r>
                  <a:rPr lang="zh-CN" altLang="en-US" b="0" i="0" dirty="0">
                    <a:solidFill>
                      <a:srgbClr val="121212"/>
                    </a:solidFill>
                    <a:effectLst/>
                    <a:latin typeface="-apple-system"/>
                  </a:rPr>
                  <a:t> 操作。</a:t>
                </a:r>
              </a:p>
            </p:txBody>
          </p:sp>
        </mc:Fallback>
      </mc:AlternateContent>
    </p:spTree>
    <p:extLst>
      <p:ext uri="{BB962C8B-B14F-4D97-AF65-F5344CB8AC3E}">
        <p14:creationId xmlns:p14="http://schemas.microsoft.com/office/powerpoint/2010/main" val="37934702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r>
              <a:rPr lang="zh-CN" altLang="en-US" b="0" i="0" dirty="0">
                <a:solidFill>
                  <a:srgbClr val="4D4D4D"/>
                </a:solidFill>
                <a:effectLst/>
                <a:latin typeface="-apple-system"/>
              </a:rPr>
              <a:t>在了解解码器之前，我们需要提到一个编码器架构中的细节：在每个编码器中的每个子层（自注意力、前馈网络）的周围都有一个残差连接，并且都跟随着一个“层</a:t>
            </a:r>
            <a:r>
              <a:rPr lang="en-US" altLang="zh-CN" b="0" i="0" dirty="0">
                <a:solidFill>
                  <a:srgbClr val="4D4D4D"/>
                </a:solidFill>
                <a:effectLst/>
                <a:latin typeface="-apple-system"/>
              </a:rPr>
              <a:t>-</a:t>
            </a:r>
            <a:r>
              <a:rPr lang="zh-CN" altLang="en-US" b="0" i="0" dirty="0">
                <a:solidFill>
                  <a:srgbClr val="4D4D4D"/>
                </a:solidFill>
                <a:effectLst/>
                <a:latin typeface="-apple-system"/>
              </a:rPr>
              <a:t>归一化”步骤。</a:t>
            </a:r>
            <a:endParaRPr lang="en-US" altLang="zh-CN" b="0" i="0" dirty="0">
              <a:solidFill>
                <a:srgbClr val="4D4D4D"/>
              </a:solidFill>
              <a:effectLst/>
              <a:latin typeface="-apple-system"/>
            </a:endParaRPr>
          </a:p>
          <a:p>
            <a:pPr>
              <a:lnSpc>
                <a:spcPct val="150000"/>
              </a:lnSpc>
            </a:pPr>
            <a:endParaRPr lang="en-US" altLang="zh-CN" b="0" i="0" dirty="0">
              <a:solidFill>
                <a:srgbClr val="4D4D4D"/>
              </a:solidFill>
              <a:effectLst/>
              <a:latin typeface="-apple-system"/>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Layer Normalization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的作用是把神经网络中隐藏层归一为标准正态分布，以起到加快训练速度，加速收敛的作用。</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与</a:t>
            </a:r>
            <a:r>
              <a:rPr lang="en-US" altLang="zh-CN" sz="1800" dirty="0" err="1">
                <a:effectLst/>
                <a:latin typeface="Times New Roman" panose="02020603050405020304" pitchFamily="18" charset="0"/>
                <a:ea typeface="宋体" panose="02010600030101010101" pitchFamily="2" charset="-122"/>
                <a:cs typeface="Times New Roman" panose="02020603050405020304" pitchFamily="18" charset="0"/>
              </a:rPr>
              <a:t>LayerNorm</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相对的是</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Batch</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Normalization</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，它一般用于计算机视觉领域。</a:t>
            </a:r>
            <a:endParaRPr lang="en-US" altLang="zh-CN" b="0" i="0" dirty="0">
              <a:solidFill>
                <a:srgbClr val="4D4D4D"/>
              </a:solidFill>
              <a:effectLst/>
              <a:latin typeface="-apple-system"/>
            </a:endParaRPr>
          </a:p>
          <a:p>
            <a:pPr>
              <a:lnSpc>
                <a:spcPct val="150000"/>
              </a:lnSpc>
            </a:pPr>
            <a:endParaRPr lang="en-US" altLang="zh-CN" b="0" i="0" dirty="0">
              <a:solidFill>
                <a:srgbClr val="4D4D4D"/>
              </a:solidFill>
              <a:effectLst/>
              <a:latin typeface="-apple-system"/>
            </a:endParaRPr>
          </a:p>
          <a:p>
            <a:pPr>
              <a:lnSpc>
                <a:spcPct val="150000"/>
              </a:lnSpc>
            </a:pPr>
            <a:r>
              <a:rPr lang="en-US" altLang="zh-CN" b="0" i="0" dirty="0">
                <a:solidFill>
                  <a:srgbClr val="4D4D4D"/>
                </a:solidFill>
                <a:effectLst/>
                <a:latin typeface="-apple-system"/>
              </a:rPr>
              <a:t>1)</a:t>
            </a:r>
            <a:r>
              <a:rPr lang="zh-CN" altLang="en-US" b="0" i="0" dirty="0">
                <a:solidFill>
                  <a:srgbClr val="4D4D4D"/>
                </a:solidFill>
                <a:effectLst/>
                <a:latin typeface="-apple-system"/>
              </a:rPr>
              <a:t>以矩阵的列</a:t>
            </a:r>
            <a:r>
              <a:rPr lang="en-US" altLang="zh-CN" b="0" i="0" dirty="0">
                <a:solidFill>
                  <a:srgbClr val="4D4D4D"/>
                </a:solidFill>
                <a:effectLst/>
                <a:latin typeface="-apple-system"/>
              </a:rPr>
              <a:t>( c o l u m n ) (column)(column)</a:t>
            </a:r>
            <a:r>
              <a:rPr lang="zh-CN" altLang="en-US" b="0" i="0" dirty="0">
                <a:solidFill>
                  <a:srgbClr val="4D4D4D"/>
                </a:solidFill>
                <a:effectLst/>
                <a:latin typeface="-apple-system"/>
              </a:rPr>
              <a:t>为单位求均值</a:t>
            </a:r>
            <a:r>
              <a:rPr lang="en-US" altLang="zh-CN" b="0" i="0" dirty="0">
                <a:solidFill>
                  <a:srgbClr val="4D4D4D"/>
                </a:solidFill>
                <a:effectLst/>
                <a:latin typeface="-apple-system"/>
              </a:rPr>
              <a:t> 2)</a:t>
            </a:r>
            <a:r>
              <a:rPr lang="zh-CN" altLang="en-US" b="0" i="0" dirty="0">
                <a:solidFill>
                  <a:srgbClr val="4D4D4D"/>
                </a:solidFill>
                <a:effectLst/>
                <a:latin typeface="-apple-system"/>
              </a:rPr>
              <a:t>以矩阵的列</a:t>
            </a:r>
            <a:r>
              <a:rPr lang="en-US" altLang="zh-CN" b="0" i="0" dirty="0">
                <a:solidFill>
                  <a:srgbClr val="4D4D4D"/>
                </a:solidFill>
                <a:effectLst/>
                <a:latin typeface="-apple-system"/>
              </a:rPr>
              <a:t>( c o l u m n ) (column)(column)</a:t>
            </a:r>
            <a:r>
              <a:rPr lang="zh-CN" altLang="en-US" b="0" i="0" dirty="0">
                <a:solidFill>
                  <a:srgbClr val="4D4D4D"/>
                </a:solidFill>
                <a:effectLst/>
                <a:latin typeface="-apple-system"/>
              </a:rPr>
              <a:t>为单位求方差</a:t>
            </a:r>
            <a:r>
              <a:rPr lang="en-US" altLang="zh-CN" b="0" i="0" dirty="0">
                <a:solidFill>
                  <a:srgbClr val="4D4D4D"/>
                </a:solidFill>
                <a:effectLst/>
                <a:latin typeface="-apple-system"/>
              </a:rPr>
              <a:t> 3)</a:t>
            </a:r>
            <a:r>
              <a:rPr lang="zh-CN" altLang="en-US" b="0" i="0" dirty="0">
                <a:solidFill>
                  <a:srgbClr val="4D4D4D"/>
                </a:solidFill>
                <a:effectLst/>
                <a:latin typeface="-apple-system"/>
              </a:rPr>
              <a:t>用每一列的每一个元素减去这列的均值，再除以这列的标准差，从而得到归一化后的数值，加</a:t>
            </a:r>
            <a:r>
              <a:rPr lang="en-US" altLang="zh-CN" b="0" i="0" dirty="0">
                <a:solidFill>
                  <a:srgbClr val="4D4D4D"/>
                </a:solidFill>
                <a:effectLst/>
                <a:latin typeface="-apple-system"/>
              </a:rPr>
              <a:t> </a:t>
            </a:r>
            <a:r>
              <a:rPr lang="el-GR" altLang="zh-CN" b="0" i="0" dirty="0">
                <a:solidFill>
                  <a:srgbClr val="4D4D4D"/>
                </a:solidFill>
                <a:effectLst/>
                <a:latin typeface="-apple-system"/>
              </a:rPr>
              <a:t>ϵ</a:t>
            </a:r>
            <a:r>
              <a:rPr lang="en-US" altLang="zh-CN" b="0" i="0" dirty="0">
                <a:solidFill>
                  <a:srgbClr val="4D4D4D"/>
                </a:solidFill>
                <a:effectLst/>
                <a:latin typeface="-apple-system"/>
              </a:rPr>
              <a:t> </a:t>
            </a:r>
            <a:r>
              <a:rPr lang="zh-CN" altLang="en-US" b="0" i="0" dirty="0">
                <a:solidFill>
                  <a:srgbClr val="4D4D4D"/>
                </a:solidFill>
                <a:effectLst/>
                <a:latin typeface="-apple-system"/>
              </a:rPr>
              <a:t>是为了防止分母为</a:t>
            </a:r>
            <a:r>
              <a:rPr lang="en-US" altLang="zh-CN" b="0" i="0" dirty="0">
                <a:solidFill>
                  <a:srgbClr val="4D4D4D"/>
                </a:solidFill>
                <a:effectLst/>
                <a:latin typeface="-apple-system"/>
              </a:rPr>
              <a:t>0</a:t>
            </a:r>
          </a:p>
          <a:p>
            <a:pPr>
              <a:lnSpc>
                <a:spcPct val="150000"/>
              </a:lnSpc>
            </a:pPr>
            <a:endParaRPr lang="en-US" altLang="zh-CN" b="0" i="0" dirty="0">
              <a:solidFill>
                <a:srgbClr val="4D4D4D"/>
              </a:solidFill>
              <a:effectLst/>
              <a:latin typeface="-apple-system"/>
            </a:endParaRPr>
          </a:p>
          <a:p>
            <a:pPr>
              <a:lnSpc>
                <a:spcPct val="150000"/>
              </a:lnSpc>
            </a:pPr>
            <a:endParaRPr lang="en-US" altLang="zh-CN" b="0" i="0" dirty="0">
              <a:solidFill>
                <a:srgbClr val="4D4D4D"/>
              </a:solidFill>
              <a:effectLst/>
              <a:latin typeface="-apple-system"/>
            </a:endParaRPr>
          </a:p>
          <a:p>
            <a:pPr algn="l"/>
            <a:r>
              <a:rPr lang="zh-CN" altLang="en-US" b="0" i="0" dirty="0">
                <a:solidFill>
                  <a:srgbClr val="4D4D4D"/>
                </a:solidFill>
                <a:effectLst/>
                <a:latin typeface="-apple-system"/>
              </a:rPr>
              <a:t>如果我们去可视化这些向量以及这个和自注意力相关联的层</a:t>
            </a:r>
            <a:r>
              <a:rPr lang="en-US" altLang="zh-CN" b="0" i="0" dirty="0">
                <a:solidFill>
                  <a:srgbClr val="4D4D4D"/>
                </a:solidFill>
                <a:effectLst/>
                <a:latin typeface="-apple-system"/>
              </a:rPr>
              <a:t>-</a:t>
            </a:r>
            <a:r>
              <a:rPr lang="zh-CN" altLang="en-US" b="0" i="0" dirty="0">
                <a:solidFill>
                  <a:srgbClr val="4D4D4D"/>
                </a:solidFill>
                <a:effectLst/>
                <a:latin typeface="-apple-system"/>
              </a:rPr>
              <a:t>归一化操作，那么看起来就像右边这张图描述一样：</a:t>
            </a:r>
          </a:p>
          <a:p>
            <a:endParaRPr lang="zh-CN" altLang="en-US" dirty="0"/>
          </a:p>
        </p:txBody>
      </p:sp>
    </p:spTree>
    <p:extLst>
      <p:ext uri="{BB962C8B-B14F-4D97-AF65-F5344CB8AC3E}">
        <p14:creationId xmlns:p14="http://schemas.microsoft.com/office/powerpoint/2010/main" val="6702409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0" i="0" dirty="0">
                <a:solidFill>
                  <a:srgbClr val="4D4D4D"/>
                </a:solidFill>
                <a:effectLst/>
                <a:latin typeface="-apple-system"/>
              </a:rPr>
              <a:t>解码器的子层也是这样样的。如果我们想象一个</a:t>
            </a:r>
            <a:r>
              <a:rPr lang="en-US" altLang="zh-CN" b="0" i="0" dirty="0">
                <a:solidFill>
                  <a:srgbClr val="4D4D4D"/>
                </a:solidFill>
                <a:effectLst/>
                <a:latin typeface="-apple-system"/>
              </a:rPr>
              <a:t>2 </a:t>
            </a:r>
            <a:r>
              <a:rPr lang="zh-CN" altLang="en-US" b="0" i="0" dirty="0">
                <a:solidFill>
                  <a:srgbClr val="4D4D4D"/>
                </a:solidFill>
                <a:effectLst/>
                <a:latin typeface="-apple-system"/>
              </a:rPr>
              <a:t>层编码</a:t>
            </a:r>
            <a:r>
              <a:rPr lang="en-US" altLang="zh-CN" b="0" i="0" dirty="0">
                <a:solidFill>
                  <a:srgbClr val="4D4D4D"/>
                </a:solidFill>
                <a:effectLst/>
                <a:latin typeface="-apple-system"/>
              </a:rPr>
              <a:t>-</a:t>
            </a:r>
            <a:r>
              <a:rPr lang="zh-CN" altLang="en-US" b="0" i="0" dirty="0">
                <a:solidFill>
                  <a:srgbClr val="4D4D4D"/>
                </a:solidFill>
                <a:effectLst/>
                <a:latin typeface="-apple-system"/>
              </a:rPr>
              <a:t>解码结构的</a:t>
            </a:r>
            <a:r>
              <a:rPr lang="en" altLang="zh-CN" b="0" i="0" dirty="0">
                <a:solidFill>
                  <a:srgbClr val="4D4D4D"/>
                </a:solidFill>
                <a:effectLst/>
                <a:latin typeface="-apple-system"/>
              </a:rPr>
              <a:t>transformer</a:t>
            </a:r>
            <a:r>
              <a:rPr lang="zh-CN" altLang="en" b="0" i="0" dirty="0">
                <a:solidFill>
                  <a:srgbClr val="4D4D4D"/>
                </a:solidFill>
                <a:effectLst/>
                <a:latin typeface="-apple-system"/>
              </a:rPr>
              <a:t>，</a:t>
            </a:r>
            <a:r>
              <a:rPr lang="zh-CN" altLang="en-US" b="0" i="0" dirty="0">
                <a:solidFill>
                  <a:srgbClr val="4D4D4D"/>
                </a:solidFill>
                <a:effectLst/>
                <a:latin typeface="-apple-system"/>
              </a:rPr>
              <a:t>它看起来会像下面这张图一样</a:t>
            </a:r>
            <a:endParaRPr lang="zh-CN" altLang="en-US" dirty="0"/>
          </a:p>
        </p:txBody>
      </p:sp>
    </p:spTree>
    <p:extLst>
      <p:ext uri="{BB962C8B-B14F-4D97-AF65-F5344CB8AC3E}">
        <p14:creationId xmlns:p14="http://schemas.microsoft.com/office/powerpoint/2010/main" val="149047491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a:r>
              <a:rPr lang="zh-CN" altLang="en-US" b="0" i="0" dirty="0">
                <a:solidFill>
                  <a:srgbClr val="222222"/>
                </a:solidFill>
                <a:effectLst/>
                <a:latin typeface="-apple-system"/>
              </a:rPr>
              <a:t>在完成编码阶段后，则开始解码阶段。我们首先体会一下编解码器在工作中的数据交互。</a:t>
            </a:r>
            <a:endParaRPr lang="en-US" altLang="zh-CN" b="0" i="0" dirty="0">
              <a:solidFill>
                <a:srgbClr val="222222"/>
              </a:solidFill>
              <a:effectLst/>
              <a:latin typeface="-apple-system"/>
            </a:endParaRPr>
          </a:p>
          <a:p>
            <a:pPr algn="just"/>
            <a:endParaRPr lang="zh-CN" altLang="en-US" b="0" i="0" dirty="0">
              <a:solidFill>
                <a:srgbClr val="222222"/>
              </a:solidFill>
              <a:effectLst/>
              <a:latin typeface="-apple-system"/>
            </a:endParaRPr>
          </a:p>
          <a:p>
            <a:pPr algn="just"/>
            <a:r>
              <a:rPr lang="zh-CN" altLang="en-US" b="0" i="0" dirty="0">
                <a:solidFill>
                  <a:srgbClr val="222222"/>
                </a:solidFill>
                <a:effectLst/>
                <a:latin typeface="-apple-system"/>
              </a:rPr>
              <a:t>编码器通过处理输入序列开启工作。顶端编码器的结果输出之后会变转化为一个包含向量</a:t>
            </a:r>
            <a:r>
              <a:rPr lang="en-US" altLang="zh-CN" b="0" i="0" dirty="0">
                <a:solidFill>
                  <a:srgbClr val="222222"/>
                </a:solidFill>
                <a:effectLst/>
                <a:latin typeface="-apple-system"/>
              </a:rPr>
              <a:t>K</a:t>
            </a:r>
            <a:r>
              <a:rPr lang="zh-CN" altLang="en-US" b="0" i="0" dirty="0">
                <a:solidFill>
                  <a:srgbClr val="222222"/>
                </a:solidFill>
                <a:effectLst/>
                <a:latin typeface="-apple-system"/>
              </a:rPr>
              <a:t>（键向量）和</a:t>
            </a:r>
            <a:r>
              <a:rPr lang="en-US" altLang="zh-CN" b="0" i="0" dirty="0">
                <a:solidFill>
                  <a:srgbClr val="222222"/>
                </a:solidFill>
                <a:effectLst/>
                <a:latin typeface="-apple-system"/>
              </a:rPr>
              <a:t>V</a:t>
            </a:r>
            <a:r>
              <a:rPr lang="zh-CN" altLang="en-US" b="0" i="0" dirty="0">
                <a:solidFill>
                  <a:srgbClr val="222222"/>
                </a:solidFill>
                <a:effectLst/>
                <a:latin typeface="-apple-system"/>
              </a:rPr>
              <a:t>（值向量）的注意力向量集 。这些向量将被每个解码器用于自身的“编码</a:t>
            </a:r>
            <a:r>
              <a:rPr lang="en-US" altLang="zh-CN" b="0" i="0" dirty="0">
                <a:solidFill>
                  <a:srgbClr val="222222"/>
                </a:solidFill>
                <a:effectLst/>
                <a:latin typeface="-apple-system"/>
              </a:rPr>
              <a:t>-</a:t>
            </a:r>
            <a:r>
              <a:rPr lang="zh-CN" altLang="en-US" b="0" i="0" dirty="0">
                <a:solidFill>
                  <a:srgbClr val="222222"/>
                </a:solidFill>
                <a:effectLst/>
                <a:latin typeface="-apple-system"/>
              </a:rPr>
              <a:t>解码注意力层”，而这些层可以帮助解码器判断关注输入序列哪些位置合适。</a:t>
            </a:r>
          </a:p>
          <a:p>
            <a:pPr algn="just"/>
            <a:endParaRPr lang="en-US" altLang="zh-CN" b="0" i="0" dirty="0">
              <a:solidFill>
                <a:srgbClr val="222222"/>
              </a:solidFill>
              <a:effectLst/>
              <a:latin typeface="-apple-system"/>
            </a:endParaRPr>
          </a:p>
          <a:p>
            <a:pPr algn="just"/>
            <a:r>
              <a:rPr lang="en-US" altLang="zh-CN" b="0" i="0" dirty="0">
                <a:solidFill>
                  <a:srgbClr val="222222"/>
                </a:solidFill>
                <a:effectLst/>
                <a:latin typeface="-apple-system"/>
              </a:rPr>
              <a:t>-----</a:t>
            </a:r>
            <a:endParaRPr lang="zh-CN" altLang="en-US" b="0" i="0" dirty="0">
              <a:solidFill>
                <a:srgbClr val="222222"/>
              </a:solidFill>
              <a:effectLst/>
              <a:latin typeface="-apple-system"/>
            </a:endParaRPr>
          </a:p>
          <a:p>
            <a:pPr algn="just"/>
            <a:endParaRPr lang="en-US" altLang="zh-CN" b="0" i="0" dirty="0">
              <a:solidFill>
                <a:srgbClr val="222222"/>
              </a:solidFill>
              <a:effectLst/>
              <a:latin typeface="-apple-system"/>
            </a:endParaRPr>
          </a:p>
          <a:p>
            <a:pPr algn="just"/>
            <a:r>
              <a:rPr lang="zh-CN" altLang="en-US" b="0" i="0" dirty="0">
                <a:solidFill>
                  <a:srgbClr val="222222"/>
                </a:solidFill>
                <a:effectLst/>
                <a:latin typeface="-apple-system"/>
              </a:rPr>
              <a:t>解码阶段的每个步骤都会输出一个输出序列（在这个例子里，是英语翻译的句子）的元素</a:t>
            </a:r>
            <a:endParaRPr lang="en-US" altLang="zh-CN" b="0" i="0" dirty="0">
              <a:solidFill>
                <a:srgbClr val="222222"/>
              </a:solidFill>
              <a:effectLst/>
              <a:latin typeface="-apple-system"/>
            </a:endParaRPr>
          </a:p>
          <a:p>
            <a:pPr algn="just"/>
            <a:endParaRPr lang="zh-CN" altLang="en-US" b="0" i="0" dirty="0">
              <a:solidFill>
                <a:srgbClr val="222222"/>
              </a:solidFill>
              <a:effectLst/>
              <a:latin typeface="-apple-system"/>
            </a:endParaRPr>
          </a:p>
          <a:p>
            <a:pPr algn="just"/>
            <a:r>
              <a:rPr lang="zh-CN" altLang="en-US" b="0" i="0" dirty="0">
                <a:solidFill>
                  <a:srgbClr val="333333"/>
                </a:solidFill>
                <a:effectLst/>
                <a:latin typeface="-apple-system"/>
              </a:rPr>
              <a:t>接下来的步骤重复了这个过程，直到到达一个特殊的终止符号，它表示</a:t>
            </a:r>
            <a:r>
              <a:rPr lang="en-US" altLang="zh-CN" b="0" i="0" dirty="0">
                <a:solidFill>
                  <a:srgbClr val="333333"/>
                </a:solidFill>
                <a:effectLst/>
                <a:latin typeface="-apple-system"/>
              </a:rPr>
              <a:t>transformer</a:t>
            </a:r>
            <a:r>
              <a:rPr lang="zh-CN" altLang="en-US" b="0" i="0" dirty="0">
                <a:solidFill>
                  <a:srgbClr val="333333"/>
                </a:solidFill>
                <a:effectLst/>
                <a:latin typeface="-apple-system"/>
              </a:rPr>
              <a:t>的解码器已经完成了它的输出。每个步骤的输出在下一个时间步被提供给底端解码器，并且就像编码器之前做的那样，这些解码器会输出它们的解码结果 。另外，就像我们对编码器的输入所做的那样，我们会为解码器嵌入并添加位置编码，来表示每个单词的位置。</a:t>
            </a:r>
            <a:endParaRPr lang="en-US" altLang="zh-CN" b="0" i="0" dirty="0">
              <a:solidFill>
                <a:srgbClr val="333333"/>
              </a:solidFill>
              <a:effectLst/>
              <a:latin typeface="-apple-system"/>
            </a:endParaRPr>
          </a:p>
          <a:p>
            <a:pPr algn="just"/>
            <a:endParaRPr lang="en-US" altLang="zh-CN" b="0" i="0" dirty="0">
              <a:solidFill>
                <a:srgbClr val="333333"/>
              </a:solidFill>
              <a:effectLst/>
              <a:latin typeface="-apple-system"/>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222222"/>
                </a:solidFill>
                <a:effectLst/>
                <a:latin typeface="-apple-system"/>
              </a:rPr>
              <a:t>既然我们已经谈到了大部分编码器的概念，那么我们基本上也就知道解码器是如何工作的了。但还有一些细节需要注意，下面我们来一起看一下。</a:t>
            </a:r>
          </a:p>
        </p:txBody>
      </p:sp>
    </p:spTree>
    <p:extLst>
      <p:ext uri="{BB962C8B-B14F-4D97-AF65-F5344CB8AC3E}">
        <p14:creationId xmlns:p14="http://schemas.microsoft.com/office/powerpoint/2010/main" val="3369066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首先我们先来</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回顾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一下传统</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Seq2Seq</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模型的解码器部分。传统</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Decoder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使用的是</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RNN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RNN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模型是时间驱动的。在训练过程中输入</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时刻的词，模型看不到未来时刻的词，只有当</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时刻运算结束，模型才能够看到</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时刻的词。</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Transformer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Decoder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抛弃了</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RNN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，改为</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Self-Attention,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由此就产生了一个问题</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在训练过程中，整个</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Ground Truth</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都暴露在</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Decoder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面前，这显然是不合理的，因此，我们需要对</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Decoder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的输入进行一些处理，该处理过程我们称为</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MASK.</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gn="just"/>
                <a:endParaRPr lang="en-US" altLang="zh-CN" b="0" i="0" dirty="0">
                  <a:solidFill>
                    <a:srgbClr val="333333"/>
                  </a:solidFill>
                  <a:effectLst/>
                  <a:latin typeface="-apple-system"/>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举个例子，</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假设 </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Decoder</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Ground Truth</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“&lt;start&gt; I am fine.”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我们将这个句子输入到</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Decoder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中，经过</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Word Embedding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Positional Embedding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之后，将得到的矩阵做三次线性变换（</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WQ</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WK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WV</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）。然后进行</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self-Attention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操作，首先通过</a:t>
                </a:r>
                <a14:m>
                  <m:oMath xmlns:m="http://schemas.openxmlformats.org/officeDocument/2006/math">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𝑄</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𝑇</m:t>
                            </m:r>
                          </m:sup>
                        </m:sSup>
                      </m:num>
                      <m:den>
                        <m:rad>
                          <m:radPr>
                            <m:degHide m:val="on"/>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radPr>
                          <m:deg/>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𝑑</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𝑘</m:t>
                                </m:r>
                              </m:sub>
                            </m:sSub>
                          </m:e>
                        </m:rad>
                      </m:den>
                    </m:f>
                  </m:oMath>
                </a14:m>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得到归一化权重，接下来的关键一步是，对归一化权重进行</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mask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。举个例子，当我们输入</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“I”</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时，模型目前仅知道包括</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“I”</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在内的之前所有字的信息，不应当让模型知道</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“I”</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之后词的信息。</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Mask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的实现过程非常简单，首先生成一个下三角全</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，上三角全为负无穷的矩阵，然后将其与归一化权重相加即可。</a:t>
                </a:r>
                <a:endParaRPr lang="en-US" altLang="zh-CN" b="0" i="0" dirty="0">
                  <a:solidFill>
                    <a:srgbClr val="333333"/>
                  </a:solidFill>
                  <a:effectLst/>
                  <a:latin typeface="-apple-system"/>
                </a:endParaRPr>
              </a:p>
              <a:p>
                <a:pPr algn="just"/>
                <a:endParaRPr lang="en-US" altLang="zh-CN" b="0" i="0" dirty="0">
                  <a:solidFill>
                    <a:srgbClr val="333333"/>
                  </a:solidFill>
                  <a:effectLst/>
                  <a:latin typeface="-apple-system"/>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这样一来，在之后的</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softmax</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操作中，就能够将</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-inf</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对应的词语部分变为</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，得到的这个矩阵即为每个字之间的权重</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33333"/>
                  </a:solidFill>
                  <a:effectLst/>
                  <a:latin typeface="-apple-system"/>
                </a:endParaRPr>
              </a:p>
            </p:txBody>
          </p:sp>
        </mc:Choice>
        <mc:Fallback xmlns="">
          <p:sp>
            <p:nvSpPr>
              <p:cNvPr id="3" name="文本占位符 2"/>
              <p:cNvSpPr>
                <a:spLocks noGrp="1"/>
              </p:cNvSpPr>
              <p:nvPr>
                <p:ph type="body" idx="3"/>
              </p:nvPr>
            </p:nvSpPr>
            <p:spPr/>
            <p:txBody>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首先我们先来</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回顾</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一下传统</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Seq2Seq</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模型的解码器部分。传统</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Decoder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使用的是</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RNN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RNN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模型是时间驱动的。在训练过程中输入</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时刻的词，模型看不到未来时刻的词，只有当</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时刻运算结束，模型才能够看到</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t+1</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时刻的词。</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Transformer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Decoder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抛弃了</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RNN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，改为</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Self-Attention,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由此就产生了一个问题</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在训练过程中，整个</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Ground Truth</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都暴露在</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Decoder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面前，这显然是不合理的，因此，我们需要对</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Decoder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的输入进行一些处理，该处理过程我们称为</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MASK.</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a:p>
                <a:pPr algn="just"/>
                <a:endParaRPr lang="en-US" altLang="zh-CN" b="0" i="0" dirty="0">
                  <a:solidFill>
                    <a:srgbClr val="333333"/>
                  </a:solidFill>
                  <a:effectLst/>
                  <a:latin typeface="-apple-system"/>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举个例子，</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假设 </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Decoder</a:t>
                </a:r>
                <a:r>
                  <a:rPr lang="zh-CN" altLang="en-US" sz="1800" dirty="0">
                    <a:effectLst/>
                    <a:latin typeface="Times New Roman" panose="02020603050405020304" pitchFamily="18" charset="0"/>
                    <a:ea typeface="宋体" panose="02010600030101010101" pitchFamily="2" charset="-122"/>
                    <a:cs typeface="宋体" panose="02010600030101010101" pitchFamily="2" charset="-122"/>
                  </a:rPr>
                  <a:t>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Ground Truth</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“&lt;start&gt; I am fine.”</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我们将这个句子输入到</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Decoder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中，经过</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Word Embedding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和</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Positional Embedding</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之后，将得到的矩阵做三次线性变换（</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WQ</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WK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WV</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）。然后进行</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self-Attention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操作，首先通过</a:t>
                </a:r>
                <a:r>
                  <a:rPr lang="zh-CN" altLang="zh-CN" sz="1800" i="0">
                    <a:effectLst/>
                    <a:latin typeface="Cambria Math" panose="02040503050406030204" pitchFamily="18" charset="0"/>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𝑄×𝐾</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𝑇</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𝑑</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_</a:t>
                </a:r>
                <a:r>
                  <a:rPr lang="en-US" altLang="zh-CN" sz="1800" i="0">
                    <a:effectLst/>
                    <a:latin typeface="Cambria Math" panose="02040503050406030204" pitchFamily="18" charset="0"/>
                    <a:ea typeface="宋体" panose="02010600030101010101" pitchFamily="2" charset="-122"/>
                    <a:cs typeface="Times New Roman" panose="02020603050405020304" pitchFamily="18" charset="0"/>
                  </a:rPr>
                  <a:t>𝑘 </a:t>
                </a:r>
                <a:r>
                  <a:rPr lang="zh-CN" altLang="zh-CN" sz="1800" i="0">
                    <a:effectLst/>
                    <a:latin typeface="Cambria Math" panose="02040503050406030204" pitchFamily="18" charset="0"/>
                    <a:ea typeface="宋体" panose="02010600030101010101" pitchFamily="2" charset="-122"/>
                    <a:cs typeface="Times New Roman" panose="02020603050405020304" pitchFamily="18" charset="0"/>
                  </a:rPr>
                  <a:t>)</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得到归一化权重，接下来的关键一步是，对归一化权重进行</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mask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。举个例子，当我们输入</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“I”</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时，模型目前仅知道包括</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“I”</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在内的之前所有字的信息，不应当让模型知道</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“I”</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之后词的信息。</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Mask</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的实现过程非常简单，首先生成一个下三角全</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，上三角全为负无穷的矩阵，然后将其与归一化权重相加即可。</a:t>
                </a:r>
                <a:endParaRPr lang="en-US" altLang="zh-CN" b="0" i="0" dirty="0">
                  <a:solidFill>
                    <a:srgbClr val="333333"/>
                  </a:solidFill>
                  <a:effectLst/>
                  <a:latin typeface="-apple-system"/>
                </a:endParaRPr>
              </a:p>
              <a:p>
                <a:pPr algn="just"/>
                <a:endParaRPr lang="en-US" altLang="zh-CN" b="0" i="0" dirty="0">
                  <a:solidFill>
                    <a:srgbClr val="333333"/>
                  </a:solidFill>
                  <a:effectLst/>
                  <a:latin typeface="-apple-system"/>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这样一来，在之后的</a:t>
                </a:r>
                <a:r>
                  <a:rPr lang="en-US" altLang="zh-CN" sz="1800" dirty="0" err="1">
                    <a:effectLst/>
                    <a:latin typeface="Times New Roman" panose="02020603050405020304" pitchFamily="18" charset="0"/>
                    <a:ea typeface="宋体" panose="02010600030101010101" pitchFamily="2" charset="-122"/>
                    <a:cs typeface="宋体" panose="02010600030101010101" pitchFamily="2" charset="-122"/>
                  </a:rPr>
                  <a:t>softmax</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操作中，就能够将</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-inf</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对应的词语部分变为</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0</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，得到的这个矩阵即为每个字之间的权重</a:t>
                </a:r>
                <a:endPar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sz="1800" b="0" i="0" dirty="0">
                  <a:solidFill>
                    <a:srgbClr val="333333"/>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just"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33333"/>
                  </a:solidFill>
                  <a:effectLst/>
                  <a:latin typeface="-apple-system"/>
                </a:endParaRPr>
              </a:p>
            </p:txBody>
          </p:sp>
        </mc:Fallback>
      </mc:AlternateContent>
    </p:spTree>
    <p:extLst>
      <p:ext uri="{BB962C8B-B14F-4D97-AF65-F5344CB8AC3E}">
        <p14:creationId xmlns:p14="http://schemas.microsoft.com/office/powerpoint/2010/main" val="37722801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a:r>
              <a:rPr lang="zh-CN" altLang="en-US" b="0" i="0" dirty="0">
                <a:solidFill>
                  <a:srgbClr val="333333"/>
                </a:solidFill>
                <a:effectLst/>
                <a:latin typeface="-apple-system"/>
              </a:rPr>
              <a:t>这个“编码</a:t>
            </a:r>
            <a:r>
              <a:rPr lang="en-US" altLang="zh-CN" b="0" i="0" dirty="0">
                <a:solidFill>
                  <a:srgbClr val="333333"/>
                </a:solidFill>
                <a:effectLst/>
                <a:latin typeface="-apple-system"/>
              </a:rPr>
              <a:t>-</a:t>
            </a:r>
            <a:r>
              <a:rPr lang="zh-CN" altLang="en-US" b="0" i="0" dirty="0">
                <a:solidFill>
                  <a:srgbClr val="333333"/>
                </a:solidFill>
                <a:effectLst/>
                <a:latin typeface="-apple-system"/>
              </a:rPr>
              <a:t>解码注意力层”工作方式基本就像多头自注意力层一样，只不过它是通过在它下面的层来创造查询矩阵，并且从编码器的输出中取得键</a:t>
            </a:r>
            <a:r>
              <a:rPr lang="en-US" altLang="zh-CN" b="0" i="0" dirty="0">
                <a:solidFill>
                  <a:srgbClr val="333333"/>
                </a:solidFill>
                <a:effectLst/>
                <a:latin typeface="-apple-system"/>
              </a:rPr>
              <a:t>/</a:t>
            </a:r>
            <a:r>
              <a:rPr lang="zh-CN" altLang="en-US" b="0" i="0" dirty="0">
                <a:solidFill>
                  <a:srgbClr val="333333"/>
                </a:solidFill>
                <a:effectLst/>
                <a:latin typeface="-apple-system"/>
              </a:rPr>
              <a:t>值矩阵。上述注意力机制的主要区别在于</a:t>
            </a:r>
            <a:r>
              <a:rPr lang="en-US" altLang="zh-CN" b="0" i="0" dirty="0">
                <a:solidFill>
                  <a:srgbClr val="333333"/>
                </a:solidFill>
                <a:effectLst/>
                <a:latin typeface="-apple-system"/>
              </a:rPr>
              <a:t>Q</a:t>
            </a:r>
            <a:r>
              <a:rPr lang="zh-CN" altLang="en-US" b="0" i="0" dirty="0">
                <a:solidFill>
                  <a:srgbClr val="333333"/>
                </a:solidFill>
                <a:effectLst/>
                <a:latin typeface="-apple-system"/>
              </a:rPr>
              <a:t>，</a:t>
            </a:r>
            <a:r>
              <a:rPr lang="en-US" altLang="zh-CN" b="0" i="0" dirty="0">
                <a:solidFill>
                  <a:srgbClr val="333333"/>
                </a:solidFill>
                <a:effectLst/>
                <a:latin typeface="-apple-system"/>
              </a:rPr>
              <a:t>K</a:t>
            </a:r>
            <a:r>
              <a:rPr lang="zh-CN" altLang="en-US" b="0" i="0" dirty="0">
                <a:solidFill>
                  <a:srgbClr val="333333"/>
                </a:solidFill>
                <a:effectLst/>
                <a:latin typeface="-apple-system"/>
              </a:rPr>
              <a:t>，</a:t>
            </a:r>
            <a:r>
              <a:rPr lang="en-US" altLang="zh-CN" b="0" i="0" dirty="0">
                <a:solidFill>
                  <a:srgbClr val="333333"/>
                </a:solidFill>
                <a:effectLst/>
                <a:latin typeface="-apple-system"/>
              </a:rPr>
              <a:t>V</a:t>
            </a:r>
            <a:r>
              <a:rPr lang="zh-CN" altLang="en-US" b="0" i="0" dirty="0">
                <a:solidFill>
                  <a:srgbClr val="333333"/>
                </a:solidFill>
                <a:effectLst/>
                <a:latin typeface="-apple-system"/>
              </a:rPr>
              <a:t>的来源不同</a:t>
            </a:r>
            <a:endParaRPr lang="en-US" altLang="zh-CN" b="0" i="0" dirty="0">
              <a:solidFill>
                <a:srgbClr val="333333"/>
              </a:solidFill>
              <a:effectLst/>
              <a:latin typeface="-apple-system"/>
            </a:endParaRPr>
          </a:p>
          <a:p>
            <a:pPr algn="just"/>
            <a:endParaRPr lang="en-US" altLang="zh-CN" b="0" i="0" dirty="0">
              <a:solidFill>
                <a:srgbClr val="333333"/>
              </a:solidFill>
              <a:effectLst/>
              <a:latin typeface="-apple-system"/>
            </a:endParaRPr>
          </a:p>
          <a:p>
            <a:pPr marL="0" marR="0" lvl="0" indent="0" algn="just"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这一部分的计算流程</a:t>
            </a:r>
            <a:r>
              <a:rPr lang="zh-CN" altLang="en-US" sz="1800" dirty="0">
                <a:effectLst/>
                <a:latin typeface="Times New Roman" panose="02020603050405020304" pitchFamily="18" charset="0"/>
                <a:ea typeface="宋体" panose="02010600030101010101" pitchFamily="2" charset="-122"/>
                <a:cs typeface="Times New Roman" panose="02020603050405020304" pitchFamily="18" charset="0"/>
              </a:rPr>
              <a:t>和刚刚介绍过的</a:t>
            </a:r>
            <a:r>
              <a:rPr lang="en-US" altLang="zh-CN" sz="1800" dirty="0">
                <a:effectLst/>
                <a:latin typeface="Times New Roman" panose="02020603050405020304" pitchFamily="18" charset="0"/>
                <a:ea typeface="宋体" panose="02010600030101010101" pitchFamily="2" charset="-122"/>
                <a:cs typeface="Times New Roman" panose="02020603050405020304" pitchFamily="18" charset="0"/>
              </a:rPr>
              <a:t> </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Masked Self-Attention </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很相似，结构也一模一样，唯一不同的是这里的</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K, V</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Encoder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的输出，</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Q</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为</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Decoder</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中</a:t>
            </a:r>
            <a:r>
              <a:rPr lang="en-US" altLang="zh-CN" sz="1800" dirty="0">
                <a:effectLst/>
                <a:latin typeface="Times New Roman" panose="02020603050405020304" pitchFamily="18" charset="0"/>
                <a:ea typeface="宋体" panose="02010600030101010101" pitchFamily="2" charset="-122"/>
                <a:cs typeface="宋体" panose="02010600030101010101" pitchFamily="2" charset="-122"/>
              </a:rPr>
              <a:t>Masked Self-Attention</a:t>
            </a:r>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的输出。</a:t>
            </a:r>
            <a:endParaRPr lang="zh-CN" altLang="zh-CN" sz="1800" dirty="0">
              <a:effectLst/>
              <a:latin typeface="宋体" panose="02010600030101010101" pitchFamily="2" charset="-122"/>
              <a:ea typeface="宋体" panose="02010600030101010101" pitchFamily="2" charset="-122"/>
              <a:cs typeface="宋体" panose="02010600030101010101" pitchFamily="2" charset="-122"/>
            </a:endParaRPr>
          </a:p>
        </p:txBody>
      </p:sp>
    </p:spTree>
    <p:extLst>
      <p:ext uri="{BB962C8B-B14F-4D97-AF65-F5344CB8AC3E}">
        <p14:creationId xmlns:p14="http://schemas.microsoft.com/office/powerpoint/2010/main" val="23889750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a:lnSpc>
                <a:spcPct val="125000"/>
              </a:lnSpc>
            </a:pPr>
            <a:r>
              <a:rPr lang="zh-CN" altLang="en-US" sz="1200" b="0" i="0" dirty="0">
                <a:solidFill>
                  <a:srgbClr val="333333"/>
                </a:solidFill>
                <a:effectLst/>
                <a:latin typeface="-apple-system"/>
              </a:rPr>
              <a:t>解码组件最后会输出一个实数向量。我们如何把浮点数变成一个单词？这便是线性变换层要做的工作，它之后就是</a:t>
            </a:r>
            <a:r>
              <a:rPr lang="en-US" altLang="zh-CN" sz="1200" b="0" i="0" dirty="0" err="1">
                <a:solidFill>
                  <a:srgbClr val="333333"/>
                </a:solidFill>
                <a:effectLst/>
                <a:latin typeface="-apple-system"/>
              </a:rPr>
              <a:t>Softmax</a:t>
            </a:r>
            <a:r>
              <a:rPr lang="zh-CN" altLang="en-US" sz="1200" b="0" i="0" dirty="0">
                <a:solidFill>
                  <a:srgbClr val="333333"/>
                </a:solidFill>
                <a:effectLst/>
                <a:latin typeface="-apple-system"/>
              </a:rPr>
              <a:t>层。</a:t>
            </a:r>
            <a:endParaRPr lang="en-US" altLang="zh-CN" sz="1200" b="0" i="0" dirty="0">
              <a:solidFill>
                <a:srgbClr val="333333"/>
              </a:solidFill>
              <a:effectLst/>
              <a:latin typeface="-apple-system"/>
            </a:endParaRPr>
          </a:p>
          <a:p>
            <a:pPr algn="just">
              <a:lnSpc>
                <a:spcPct val="125000"/>
              </a:lnSpc>
            </a:pPr>
            <a:endParaRPr lang="zh-CN" altLang="en-US" sz="1200" b="0" i="0" dirty="0">
              <a:solidFill>
                <a:srgbClr val="333333"/>
              </a:solidFill>
              <a:effectLst/>
              <a:latin typeface="-apple-system"/>
            </a:endParaRPr>
          </a:p>
          <a:p>
            <a:pPr algn="just">
              <a:lnSpc>
                <a:spcPct val="125000"/>
              </a:lnSpc>
            </a:pPr>
            <a:r>
              <a:rPr lang="zh-CN" altLang="en-US" sz="1200" b="0" i="0" dirty="0">
                <a:solidFill>
                  <a:srgbClr val="333333"/>
                </a:solidFill>
                <a:effectLst/>
                <a:latin typeface="-apple-system"/>
              </a:rPr>
              <a:t>线性变换层是一个简单的全连接神经网络，它可以把解码组件产生的向量投射到一个比它大得多的、被称作对数几率（</a:t>
            </a:r>
            <a:r>
              <a:rPr lang="en-US" altLang="zh-CN" sz="1200" b="0" i="0" dirty="0">
                <a:solidFill>
                  <a:srgbClr val="333333"/>
                </a:solidFill>
                <a:effectLst/>
                <a:latin typeface="-apple-system"/>
              </a:rPr>
              <a:t>logits</a:t>
            </a:r>
            <a:r>
              <a:rPr lang="zh-CN" altLang="en-US" sz="1200" b="0" i="0" dirty="0">
                <a:solidFill>
                  <a:srgbClr val="333333"/>
                </a:solidFill>
                <a:effectLst/>
                <a:latin typeface="-apple-system"/>
              </a:rPr>
              <a:t>）的向量里。</a:t>
            </a:r>
            <a:endParaRPr lang="en-US" altLang="zh-CN" sz="1200" b="0" i="0" dirty="0">
              <a:solidFill>
                <a:srgbClr val="333333"/>
              </a:solidFill>
              <a:effectLst/>
              <a:latin typeface="-apple-system"/>
            </a:endParaRPr>
          </a:p>
          <a:p>
            <a:pPr algn="just">
              <a:lnSpc>
                <a:spcPct val="125000"/>
              </a:lnSpc>
            </a:pPr>
            <a:endParaRPr lang="zh-CN" altLang="en-US" sz="1200" b="0" i="0" dirty="0">
              <a:solidFill>
                <a:srgbClr val="333333"/>
              </a:solidFill>
              <a:effectLst/>
              <a:latin typeface="-apple-system"/>
            </a:endParaRPr>
          </a:p>
          <a:p>
            <a:pPr algn="just">
              <a:lnSpc>
                <a:spcPct val="125000"/>
              </a:lnSpc>
            </a:pPr>
            <a:r>
              <a:rPr lang="zh-CN" altLang="en-US" sz="1200" b="0" i="0" dirty="0">
                <a:solidFill>
                  <a:srgbClr val="333333"/>
                </a:solidFill>
                <a:effectLst/>
                <a:latin typeface="-apple-system"/>
              </a:rPr>
              <a:t>假设我们的模型从训练集中学习一万个不同的英语单词（我们模型的“输出词表”）。因此对数几率向量为一万个单元格长度的向量</a:t>
            </a:r>
            <a:r>
              <a:rPr lang="en-US" altLang="zh-CN" sz="1200" b="0" i="0" dirty="0">
                <a:solidFill>
                  <a:srgbClr val="333333"/>
                </a:solidFill>
                <a:effectLst/>
                <a:latin typeface="-apple-system"/>
              </a:rPr>
              <a:t>——</a:t>
            </a:r>
            <a:r>
              <a:rPr lang="zh-CN" altLang="en-US" sz="1200" b="0" i="0" dirty="0">
                <a:solidFill>
                  <a:srgbClr val="333333"/>
                </a:solidFill>
                <a:effectLst/>
                <a:latin typeface="-apple-system"/>
              </a:rPr>
              <a:t>每个单元格对应某一个单词的分数。</a:t>
            </a:r>
            <a:endParaRPr lang="en-US" altLang="zh-CN" sz="1200" b="0" i="0" dirty="0">
              <a:solidFill>
                <a:srgbClr val="333333"/>
              </a:solidFill>
              <a:effectLst/>
              <a:latin typeface="-apple-system"/>
            </a:endParaRPr>
          </a:p>
          <a:p>
            <a:pPr algn="just">
              <a:lnSpc>
                <a:spcPct val="125000"/>
              </a:lnSpc>
            </a:pPr>
            <a:endParaRPr lang="zh-CN" altLang="en-US" sz="1200" b="0" i="0" dirty="0">
              <a:solidFill>
                <a:srgbClr val="333333"/>
              </a:solidFill>
              <a:effectLst/>
              <a:latin typeface="-apple-system"/>
            </a:endParaRPr>
          </a:p>
          <a:p>
            <a:pPr algn="just">
              <a:lnSpc>
                <a:spcPct val="125000"/>
              </a:lnSpc>
            </a:pPr>
            <a:r>
              <a:rPr lang="zh-CN" altLang="en-US" sz="1200" b="0" i="0" dirty="0">
                <a:solidFill>
                  <a:srgbClr val="333333"/>
                </a:solidFill>
                <a:effectLst/>
                <a:latin typeface="-apple-system"/>
              </a:rPr>
              <a:t>接下来的</a:t>
            </a:r>
            <a:r>
              <a:rPr lang="en-US" altLang="zh-CN" sz="1200" b="0" i="0" dirty="0" err="1">
                <a:solidFill>
                  <a:srgbClr val="333333"/>
                </a:solidFill>
                <a:effectLst/>
                <a:latin typeface="-apple-system"/>
              </a:rPr>
              <a:t>Softmax</a:t>
            </a:r>
            <a:r>
              <a:rPr lang="en-US" altLang="zh-CN" sz="1200" b="0" i="0" dirty="0">
                <a:solidFill>
                  <a:srgbClr val="333333"/>
                </a:solidFill>
                <a:effectLst/>
                <a:latin typeface="-apple-system"/>
              </a:rPr>
              <a:t> </a:t>
            </a:r>
            <a:r>
              <a:rPr lang="zh-CN" altLang="en-US" sz="1200" b="0" i="0" dirty="0">
                <a:solidFill>
                  <a:srgbClr val="333333"/>
                </a:solidFill>
                <a:effectLst/>
                <a:latin typeface="-apple-system"/>
              </a:rPr>
              <a:t>层便会把那些分数变成概率（都为正数、上限</a:t>
            </a:r>
            <a:r>
              <a:rPr lang="en-US" altLang="zh-CN" sz="1200" b="0" i="0" dirty="0">
                <a:solidFill>
                  <a:srgbClr val="333333"/>
                </a:solidFill>
                <a:effectLst/>
                <a:latin typeface="-apple-system"/>
              </a:rPr>
              <a:t>1.0</a:t>
            </a:r>
            <a:r>
              <a:rPr lang="zh-CN" altLang="en-US" sz="1200" b="0" i="0" dirty="0">
                <a:solidFill>
                  <a:srgbClr val="333333"/>
                </a:solidFill>
                <a:effectLst/>
                <a:latin typeface="-apple-system"/>
              </a:rPr>
              <a:t>）。概率最高的单元格被选中，并且它对应的单词被作为这个时间步的输出。</a:t>
            </a:r>
          </a:p>
          <a:p>
            <a:pPr>
              <a:lnSpc>
                <a:spcPct val="150000"/>
              </a:lnSpc>
            </a:pPr>
            <a:endParaRPr lang="en-US" altLang="zh-CN" dirty="0"/>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sz="1200" b="0" i="0" dirty="0">
                <a:solidFill>
                  <a:srgbClr val="222222"/>
                </a:solidFill>
                <a:effectLst/>
                <a:latin typeface="-apple-system"/>
              </a:rPr>
              <a:t>如图所示，从底部以解码器组件产生的输出向量开始。之后它会转化出一个输出单词。</a:t>
            </a:r>
            <a:endParaRPr lang="zh-CN" altLang="en-US" sz="1200" dirty="0"/>
          </a:p>
          <a:p>
            <a:pPr>
              <a:lnSpc>
                <a:spcPct val="150000"/>
              </a:lnSpc>
            </a:pPr>
            <a:endParaRPr lang="zh-CN" altLang="en-US" dirty="0"/>
          </a:p>
        </p:txBody>
      </p:sp>
    </p:spTree>
    <p:extLst>
      <p:ext uri="{BB962C8B-B14F-4D97-AF65-F5344CB8AC3E}">
        <p14:creationId xmlns:p14="http://schemas.microsoft.com/office/powerpoint/2010/main" val="893940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b="0" i="0" dirty="0">
                <a:solidFill>
                  <a:srgbClr val="222222"/>
                </a:solidFill>
                <a:effectLst/>
                <a:latin typeface="-apple-system"/>
              </a:rPr>
              <a:t>现在我们已经熟悉了 </a:t>
            </a:r>
            <a:r>
              <a:rPr lang="en-US" altLang="zh-CN" b="0" i="0" dirty="0">
                <a:solidFill>
                  <a:srgbClr val="222222"/>
                </a:solidFill>
                <a:effectLst/>
                <a:latin typeface="-apple-system"/>
              </a:rPr>
              <a:t>transformer</a:t>
            </a:r>
            <a:r>
              <a:rPr lang="zh-CN" altLang="en-US" b="0" i="0" dirty="0">
                <a:solidFill>
                  <a:srgbClr val="222222"/>
                </a:solidFill>
                <a:effectLst/>
                <a:latin typeface="-apple-system"/>
              </a:rPr>
              <a:t> 的前向传播过程，接下来我们直观感受一下它的训练过程。</a:t>
            </a: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en-US" b="0" i="0" dirty="0">
              <a:solidFill>
                <a:srgbClr val="222222"/>
              </a:solidFill>
              <a:effectLst/>
              <a:latin typeface="-apple-system"/>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b="0" i="0" dirty="0">
                <a:solidFill>
                  <a:srgbClr val="222222"/>
                </a:solidFill>
                <a:effectLst/>
                <a:latin typeface="-apple-system"/>
              </a:rPr>
              <a:t>在训练之前，要先建立输入与输出词表。假设模型的输出词汇仅仅包含六个单词：“</a:t>
            </a:r>
            <a:r>
              <a:rPr lang="en-US" altLang="zh-CN" b="0" i="0" dirty="0">
                <a:solidFill>
                  <a:srgbClr val="222222"/>
                </a:solidFill>
                <a:effectLst/>
                <a:latin typeface="-apple-system"/>
              </a:rPr>
              <a:t>a”, “am”, “</a:t>
            </a:r>
            <a:r>
              <a:rPr lang="en-US" altLang="zh-CN" b="0" i="0" dirty="0" err="1">
                <a:solidFill>
                  <a:srgbClr val="222222"/>
                </a:solidFill>
                <a:effectLst/>
                <a:latin typeface="-apple-system"/>
              </a:rPr>
              <a:t>i</a:t>
            </a:r>
            <a:r>
              <a:rPr lang="en-US" altLang="zh-CN" b="0" i="0" dirty="0">
                <a:solidFill>
                  <a:srgbClr val="222222"/>
                </a:solidFill>
                <a:effectLst/>
                <a:latin typeface="-apple-system"/>
              </a:rPr>
              <a:t>”, “thanks”, “student”</a:t>
            </a:r>
            <a:r>
              <a:rPr lang="zh-CN" altLang="en-US" b="0" i="0" dirty="0">
                <a:solidFill>
                  <a:srgbClr val="222222"/>
                </a:solidFill>
                <a:effectLst/>
                <a:latin typeface="-apple-system"/>
              </a:rPr>
              <a:t>以及 “</a:t>
            </a:r>
            <a:r>
              <a:rPr lang="en-US" altLang="zh-CN" b="0" i="0" dirty="0">
                <a:solidFill>
                  <a:srgbClr val="222222"/>
                </a:solidFill>
                <a:effectLst/>
                <a:latin typeface="-apple-system"/>
              </a:rPr>
              <a:t>&lt;</a:t>
            </a:r>
            <a:r>
              <a:rPr lang="en-US" altLang="zh-CN" b="0" i="0" dirty="0" err="1">
                <a:solidFill>
                  <a:srgbClr val="222222"/>
                </a:solidFill>
                <a:effectLst/>
                <a:latin typeface="-apple-system"/>
              </a:rPr>
              <a:t>eos</a:t>
            </a:r>
            <a:r>
              <a:rPr lang="en-US" altLang="zh-CN" b="0" i="0" dirty="0">
                <a:solidFill>
                  <a:srgbClr val="222222"/>
                </a:solidFill>
                <a:effectLst/>
                <a:latin typeface="-apple-system"/>
              </a:rPr>
              <a:t>&gt;</a:t>
            </a:r>
            <a:r>
              <a:rPr lang="zh-CN" altLang="en-US" b="0" i="0" dirty="0">
                <a:solidFill>
                  <a:srgbClr val="222222"/>
                </a:solidFill>
                <a:effectLst/>
                <a:latin typeface="-apple-system"/>
              </a:rPr>
              <a:t>”（</a:t>
            </a:r>
            <a:r>
              <a:rPr lang="en-US" altLang="zh-CN" b="0" i="0" dirty="0">
                <a:solidFill>
                  <a:srgbClr val="222222"/>
                </a:solidFill>
                <a:effectLst/>
                <a:latin typeface="-apple-system"/>
              </a:rPr>
              <a:t>end of sentence</a:t>
            </a:r>
            <a:r>
              <a:rPr lang="zh-CN" altLang="en-US" b="0" i="0" dirty="0">
                <a:solidFill>
                  <a:srgbClr val="222222"/>
                </a:solidFill>
                <a:effectLst/>
                <a:latin typeface="-apple-system"/>
              </a:rPr>
              <a:t>的缩写形式）。一旦我们定义了我们的输出词表，我们可以使用一个相同宽度的向量来表示我们词汇表中的每一个单词，比如这里使用</a:t>
            </a:r>
            <a:r>
              <a:rPr lang="en-US" altLang="zh-CN" b="0" i="0" dirty="0">
                <a:solidFill>
                  <a:srgbClr val="222222"/>
                </a:solidFill>
                <a:effectLst/>
                <a:latin typeface="-apple-system"/>
              </a:rPr>
              <a:t>one-hot </a:t>
            </a:r>
            <a:r>
              <a:rPr lang="zh-CN" altLang="en-US" b="0" i="0" dirty="0">
                <a:solidFill>
                  <a:srgbClr val="222222"/>
                </a:solidFill>
                <a:effectLst/>
                <a:latin typeface="-apple-system"/>
              </a:rPr>
              <a:t>编码，所以，我们可以用下面这个向量来表示单词“</a:t>
            </a:r>
            <a:r>
              <a:rPr lang="en-US" altLang="zh-CN" b="0" i="0" dirty="0">
                <a:solidFill>
                  <a:srgbClr val="222222"/>
                </a:solidFill>
                <a:effectLst/>
                <a:latin typeface="-apple-system"/>
              </a:rPr>
              <a:t>am”</a:t>
            </a:r>
            <a:r>
              <a:rPr lang="zh-CN" altLang="en-US" b="0" i="0" dirty="0">
                <a:solidFill>
                  <a:srgbClr val="222222"/>
                </a:solidFill>
                <a:effectLst/>
                <a:latin typeface="-apple-system"/>
              </a:rPr>
              <a:t>。</a:t>
            </a:r>
            <a:endParaRPr lang="en-US" altLang="zh-CN" b="0" i="0" dirty="0">
              <a:solidFill>
                <a:srgbClr val="222222"/>
              </a:solidFill>
              <a:effectLst/>
              <a:latin typeface="-apple-system"/>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zh-CN" alt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4D4D4D"/>
                </a:solidFill>
                <a:effectLst/>
                <a:latin typeface="-apple-system"/>
              </a:rPr>
              <a:t>训练刚开始的时候，</a:t>
            </a:r>
            <a:r>
              <a:rPr lang="zh-CN" altLang="en-US" dirty="0"/>
              <a:t>因为模型的参数（权重）都是随机生成的，模型产生的概率分布在每个单元格</a:t>
            </a:r>
            <a:r>
              <a:rPr lang="en-US" altLang="zh-CN" dirty="0"/>
              <a:t>/</a:t>
            </a:r>
            <a:r>
              <a:rPr lang="zh-CN" altLang="en-US" dirty="0"/>
              <a:t>单词里都赋予了随机的数值。我们可以用真实的输出来比较它，然后用反向传播算法来略微调整所有模型的权重，生成更接近结果的输出。</a:t>
            </a:r>
            <a:endParaRPr lang="en-US" altLang="zh-CN" dirty="0"/>
          </a:p>
          <a:p>
            <a:pPr algn="just"/>
            <a:br>
              <a:rPr lang="zh-CN" altLang="en-US" dirty="0"/>
            </a:br>
            <a:r>
              <a:rPr lang="zh-CN" altLang="en-US" b="0" i="0" dirty="0">
                <a:solidFill>
                  <a:srgbClr val="4D4D4D"/>
                </a:solidFill>
                <a:effectLst/>
                <a:latin typeface="-apple-system"/>
              </a:rPr>
              <a:t>比如说我们正在训练模型，</a:t>
            </a:r>
            <a:r>
              <a:rPr lang="zh-CN" altLang="en-US" b="0" i="0" dirty="0">
                <a:solidFill>
                  <a:srgbClr val="333333"/>
                </a:solidFill>
                <a:effectLst/>
                <a:latin typeface="-apple-system"/>
              </a:rPr>
              <a:t>输入“</a:t>
            </a:r>
            <a:r>
              <a:rPr lang="en-US" altLang="zh-CN" b="0" i="0" dirty="0">
                <a:solidFill>
                  <a:srgbClr val="333333"/>
                </a:solidFill>
                <a:effectLst/>
                <a:latin typeface="-apple-system"/>
              </a:rPr>
              <a:t>je suis </a:t>
            </a:r>
            <a:r>
              <a:rPr lang="en-US" altLang="zh-CN" b="0" i="0" dirty="0" err="1">
                <a:solidFill>
                  <a:srgbClr val="333333"/>
                </a:solidFill>
                <a:effectLst/>
                <a:latin typeface="-apple-system"/>
              </a:rPr>
              <a:t>étudiant</a:t>
            </a:r>
            <a:r>
              <a:rPr lang="en-US" altLang="zh-CN" b="0" i="0" dirty="0">
                <a:solidFill>
                  <a:srgbClr val="333333"/>
                </a:solidFill>
                <a:effectLst/>
                <a:latin typeface="-apple-system"/>
              </a:rPr>
              <a:t>”</a:t>
            </a:r>
            <a:r>
              <a:rPr lang="zh-CN" altLang="en-US" b="0" i="0" dirty="0">
                <a:solidFill>
                  <a:srgbClr val="333333"/>
                </a:solidFill>
                <a:effectLst/>
                <a:latin typeface="-apple-system"/>
              </a:rPr>
              <a:t>，期望输出是“</a:t>
            </a:r>
            <a:r>
              <a:rPr lang="en-US" altLang="zh-CN" b="0" i="0" dirty="0" err="1">
                <a:solidFill>
                  <a:srgbClr val="333333"/>
                </a:solidFill>
                <a:effectLst/>
                <a:latin typeface="-apple-system"/>
              </a:rPr>
              <a:t>i</a:t>
            </a:r>
            <a:r>
              <a:rPr lang="en-US" altLang="zh-CN" b="0" i="0" dirty="0">
                <a:solidFill>
                  <a:srgbClr val="333333"/>
                </a:solidFill>
                <a:effectLst/>
                <a:latin typeface="-apple-system"/>
              </a:rPr>
              <a:t> am a student”</a:t>
            </a:r>
            <a:r>
              <a:rPr lang="zh-CN" altLang="en-US" b="0" i="0" dirty="0">
                <a:solidFill>
                  <a:srgbClr val="333333"/>
                </a:solidFill>
                <a:effectLst/>
                <a:latin typeface="-apple-system"/>
              </a:rPr>
              <a:t>。那我们就希望我们的模型能够成功地在这些情况下输出概率分布：</a:t>
            </a:r>
          </a:p>
          <a:p>
            <a:pPr algn="just"/>
            <a:endParaRPr lang="zh-CN" altLang="en-US" b="0" i="0" dirty="0">
              <a:solidFill>
                <a:srgbClr val="333333"/>
              </a:solidFill>
              <a:effectLst/>
              <a:latin typeface="-apple-system"/>
            </a:endParaRPr>
          </a:p>
          <a:p>
            <a:pPr algn="just"/>
            <a:r>
              <a:rPr lang="en-US" altLang="zh-CN" b="0" i="0" dirty="0">
                <a:solidFill>
                  <a:srgbClr val="333333"/>
                </a:solidFill>
                <a:effectLst/>
                <a:latin typeface="-apple-system"/>
              </a:rPr>
              <a:t>-</a:t>
            </a:r>
            <a:r>
              <a:rPr lang="zh-CN" altLang="en-US" b="0" i="0" dirty="0">
                <a:solidFill>
                  <a:srgbClr val="333333"/>
                </a:solidFill>
                <a:effectLst/>
                <a:latin typeface="-apple-system"/>
              </a:rPr>
              <a:t> 每个概率分布被一个以词表大小（我们的例子里是</a:t>
            </a:r>
            <a:r>
              <a:rPr lang="en-US" altLang="zh-CN" b="0" i="0" dirty="0">
                <a:solidFill>
                  <a:srgbClr val="333333"/>
                </a:solidFill>
                <a:effectLst/>
                <a:latin typeface="-apple-system"/>
              </a:rPr>
              <a:t>6</a:t>
            </a:r>
            <a:r>
              <a:rPr lang="zh-CN" altLang="en-US" b="0" i="0" dirty="0">
                <a:solidFill>
                  <a:srgbClr val="333333"/>
                </a:solidFill>
                <a:effectLst/>
                <a:latin typeface="-apple-system"/>
              </a:rPr>
              <a:t>，但现实情况通常是</a:t>
            </a:r>
            <a:r>
              <a:rPr lang="en-US" altLang="zh-CN" b="0" i="0" dirty="0">
                <a:solidFill>
                  <a:srgbClr val="333333"/>
                </a:solidFill>
                <a:effectLst/>
                <a:latin typeface="-apple-system"/>
              </a:rPr>
              <a:t>3000</a:t>
            </a:r>
            <a:r>
              <a:rPr lang="zh-CN" altLang="en-US" b="0" i="0" dirty="0">
                <a:solidFill>
                  <a:srgbClr val="333333"/>
                </a:solidFill>
                <a:effectLst/>
                <a:latin typeface="-apple-system"/>
              </a:rPr>
              <a:t>或</a:t>
            </a:r>
            <a:r>
              <a:rPr lang="en-US" altLang="zh-CN" b="0" i="0" dirty="0">
                <a:solidFill>
                  <a:srgbClr val="333333"/>
                </a:solidFill>
                <a:effectLst/>
                <a:latin typeface="-apple-system"/>
              </a:rPr>
              <a:t>10000</a:t>
            </a:r>
            <a:r>
              <a:rPr lang="zh-CN" altLang="en-US" b="0" i="0" dirty="0">
                <a:solidFill>
                  <a:srgbClr val="333333"/>
                </a:solidFill>
                <a:effectLst/>
                <a:latin typeface="-apple-system"/>
              </a:rPr>
              <a:t>）为宽度的向量所代表。</a:t>
            </a:r>
          </a:p>
          <a:p>
            <a:pPr algn="just"/>
            <a:endParaRPr lang="zh-CN" altLang="en-US" b="0" i="0" dirty="0">
              <a:solidFill>
                <a:srgbClr val="333333"/>
              </a:solidFill>
              <a:effectLst/>
              <a:latin typeface="-apple-system"/>
            </a:endParaRPr>
          </a:p>
          <a:p>
            <a:pPr algn="just"/>
            <a:r>
              <a:rPr lang="en-US" altLang="zh-CN" b="0" i="0" dirty="0">
                <a:solidFill>
                  <a:srgbClr val="333333"/>
                </a:solidFill>
                <a:effectLst/>
                <a:latin typeface="-apple-system"/>
              </a:rPr>
              <a:t>-</a:t>
            </a:r>
            <a:r>
              <a:rPr lang="zh-CN" altLang="en-US" b="0" i="0" dirty="0">
                <a:solidFill>
                  <a:srgbClr val="333333"/>
                </a:solidFill>
                <a:effectLst/>
                <a:latin typeface="-apple-system"/>
              </a:rPr>
              <a:t> 第一个概率分布在与“</a:t>
            </a:r>
            <a:r>
              <a:rPr lang="en-US" altLang="zh-CN" b="0" i="0" dirty="0" err="1">
                <a:solidFill>
                  <a:srgbClr val="333333"/>
                </a:solidFill>
                <a:effectLst/>
                <a:latin typeface="-apple-system"/>
              </a:rPr>
              <a:t>i</a:t>
            </a:r>
            <a:r>
              <a:rPr lang="en-US" altLang="zh-CN" b="0" i="0" dirty="0">
                <a:solidFill>
                  <a:srgbClr val="333333"/>
                </a:solidFill>
                <a:effectLst/>
                <a:latin typeface="-apple-system"/>
              </a:rPr>
              <a:t>”</a:t>
            </a:r>
            <a:r>
              <a:rPr lang="zh-CN" altLang="en-US" b="0" i="0" dirty="0">
                <a:solidFill>
                  <a:srgbClr val="333333"/>
                </a:solidFill>
                <a:effectLst/>
                <a:latin typeface="-apple-system"/>
              </a:rPr>
              <a:t>关联的单元格有最高的概率</a:t>
            </a:r>
          </a:p>
          <a:p>
            <a:pPr algn="just"/>
            <a:endParaRPr lang="zh-CN" altLang="en-US" b="0" i="0" dirty="0">
              <a:solidFill>
                <a:srgbClr val="333333"/>
              </a:solidFill>
              <a:effectLst/>
              <a:latin typeface="-apple-system"/>
            </a:endParaRPr>
          </a:p>
          <a:p>
            <a:pPr algn="just"/>
            <a:r>
              <a:rPr lang="en-US" altLang="zh-CN" b="0" i="0" dirty="0">
                <a:solidFill>
                  <a:srgbClr val="333333"/>
                </a:solidFill>
                <a:effectLst/>
                <a:latin typeface="-apple-system"/>
              </a:rPr>
              <a:t>-</a:t>
            </a:r>
            <a:r>
              <a:rPr lang="zh-CN" altLang="en-US" b="0" i="0" dirty="0">
                <a:solidFill>
                  <a:srgbClr val="333333"/>
                </a:solidFill>
                <a:effectLst/>
                <a:latin typeface="-apple-system"/>
              </a:rPr>
              <a:t> 第二个概率分布在与“</a:t>
            </a:r>
            <a:r>
              <a:rPr lang="en-US" altLang="zh-CN" b="0" i="0" dirty="0">
                <a:solidFill>
                  <a:srgbClr val="333333"/>
                </a:solidFill>
                <a:effectLst/>
                <a:latin typeface="-apple-system"/>
              </a:rPr>
              <a:t>am”</a:t>
            </a:r>
            <a:r>
              <a:rPr lang="zh-CN" altLang="en-US" b="0" i="0" dirty="0">
                <a:solidFill>
                  <a:srgbClr val="333333"/>
                </a:solidFill>
                <a:effectLst/>
                <a:latin typeface="-apple-system"/>
              </a:rPr>
              <a:t>关联的单元格有最高的概率</a:t>
            </a:r>
          </a:p>
          <a:p>
            <a:pPr algn="just"/>
            <a:endParaRPr lang="zh-CN" altLang="en-US" b="0" i="0" dirty="0">
              <a:solidFill>
                <a:srgbClr val="333333"/>
              </a:solidFill>
              <a:effectLst/>
              <a:latin typeface="-apple-system"/>
            </a:endParaRPr>
          </a:p>
          <a:p>
            <a:pPr algn="just"/>
            <a:r>
              <a:rPr lang="en-US" altLang="zh-CN" b="0" i="0" dirty="0">
                <a:solidFill>
                  <a:srgbClr val="333333"/>
                </a:solidFill>
                <a:effectLst/>
                <a:latin typeface="-apple-system"/>
              </a:rPr>
              <a:t>-</a:t>
            </a:r>
            <a:r>
              <a:rPr lang="zh-CN" altLang="en-US" b="0" i="0" dirty="0">
                <a:solidFill>
                  <a:srgbClr val="333333"/>
                </a:solidFill>
                <a:effectLst/>
                <a:latin typeface="-apple-system"/>
              </a:rPr>
              <a:t> 以此类推，第五个输出的分布表示“</a:t>
            </a:r>
            <a:r>
              <a:rPr lang="en-US" altLang="zh-CN" b="0" i="0" dirty="0" err="1">
                <a:solidFill>
                  <a:srgbClr val="333333"/>
                </a:solidFill>
                <a:effectLst/>
                <a:latin typeface="-apple-system"/>
              </a:rPr>
              <a:t>eos</a:t>
            </a:r>
            <a:r>
              <a:rPr lang="zh-CN" altLang="en-US" b="0" i="0" dirty="0">
                <a:solidFill>
                  <a:srgbClr val="333333"/>
                </a:solidFill>
                <a:effectLst/>
                <a:latin typeface="-apple-system"/>
              </a:rPr>
              <a:t>”关联的单元格有最高的概率</a:t>
            </a:r>
            <a:endParaRPr lang="en-US" altLang="zh-CN" b="0" i="0" dirty="0">
              <a:solidFill>
                <a:srgbClr val="333333"/>
              </a:solidFill>
              <a:effectLst/>
              <a:latin typeface="-apple-system"/>
            </a:endParaRPr>
          </a:p>
          <a:p>
            <a:pPr algn="just"/>
            <a:endParaRPr lang="en-US" altLang="zh-CN" b="0" i="0" dirty="0">
              <a:solidFill>
                <a:srgbClr val="333333"/>
              </a:solidFill>
              <a:effectLst/>
              <a:latin typeface="-apple-system"/>
            </a:endParaRPr>
          </a:p>
          <a:p>
            <a:pPr algn="just"/>
            <a:endParaRPr lang="en-US" altLang="zh-CN" b="0" i="0" dirty="0">
              <a:solidFill>
                <a:srgbClr val="333333"/>
              </a:solidFill>
              <a:effectLst/>
              <a:latin typeface="-apple-system"/>
            </a:endParaRPr>
          </a:p>
          <a:p>
            <a:pPr algn="just"/>
            <a:r>
              <a:rPr lang="zh-CN" altLang="en-US" b="0" i="0" dirty="0">
                <a:solidFill>
                  <a:srgbClr val="222222"/>
                </a:solidFill>
                <a:effectLst/>
                <a:latin typeface="-apple-system"/>
              </a:rPr>
              <a:t>在一个足够大的数据集上充分训练后，我们希望模型输出的概率分布看起来像右图这样。我们期望训练过后，模型会输出正确的翻译。当然如果这段话完全来自训练集，它并不是一个很好的评估指标。注意到每个位置（词）都得到了一点概率，即使它不太可能成为那个时间步的输出</a:t>
            </a:r>
            <a:r>
              <a:rPr lang="en-US" altLang="zh-CN" b="0" i="0" dirty="0">
                <a:solidFill>
                  <a:srgbClr val="222222"/>
                </a:solidFill>
                <a:effectLst/>
                <a:latin typeface="-apple-system"/>
              </a:rPr>
              <a:t>——</a:t>
            </a:r>
            <a:r>
              <a:rPr lang="zh-CN" altLang="en-US" b="0" i="0" dirty="0">
                <a:solidFill>
                  <a:srgbClr val="222222"/>
                </a:solidFill>
                <a:effectLst/>
                <a:latin typeface="-apple-system"/>
              </a:rPr>
              <a:t>这是</a:t>
            </a:r>
            <a:r>
              <a:rPr lang="en-US" altLang="zh-CN" b="0" i="0" dirty="0" err="1">
                <a:solidFill>
                  <a:srgbClr val="222222"/>
                </a:solidFill>
                <a:effectLst/>
                <a:latin typeface="-apple-system"/>
              </a:rPr>
              <a:t>softmax</a:t>
            </a:r>
            <a:r>
              <a:rPr lang="zh-CN" altLang="en-US" b="0" i="0" dirty="0">
                <a:solidFill>
                  <a:srgbClr val="222222"/>
                </a:solidFill>
                <a:effectLst/>
                <a:latin typeface="-apple-system"/>
              </a:rPr>
              <a:t>的一个很有用的性质，它可以帮助模型训练。</a:t>
            </a:r>
            <a:endParaRPr lang="en-US" altLang="zh-CN" b="0" i="0" dirty="0">
              <a:solidFill>
                <a:srgbClr val="222222"/>
              </a:solidFill>
              <a:effectLst/>
              <a:latin typeface="-apple-system"/>
            </a:endParaRPr>
          </a:p>
          <a:p>
            <a:pPr>
              <a:lnSpc>
                <a:spcPct val="150000"/>
              </a:lnSpc>
            </a:pPr>
            <a:endParaRPr lang="en-US" altLang="zh-CN" dirty="0"/>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b="0" i="0" dirty="0">
                <a:solidFill>
                  <a:srgbClr val="4D4D4D"/>
                </a:solidFill>
                <a:effectLst/>
                <a:latin typeface="-apple-system"/>
              </a:rPr>
              <a:t>关于模型的损失函数，我们一般使用交叉熵损失辅助模型进行反向传播，这里不详细展开。更多细节请参考交叉熵和</a:t>
            </a:r>
            <a:r>
              <a:rPr lang="en" altLang="zh-CN" b="0" i="0" dirty="0">
                <a:solidFill>
                  <a:srgbClr val="4D4D4D"/>
                </a:solidFill>
                <a:effectLst/>
                <a:latin typeface="-apple-system"/>
              </a:rPr>
              <a:t>KL</a:t>
            </a:r>
            <a:r>
              <a:rPr lang="zh-CN" altLang="en-US" b="0" i="0" dirty="0">
                <a:solidFill>
                  <a:srgbClr val="4D4D4D"/>
                </a:solidFill>
                <a:effectLst/>
                <a:latin typeface="-apple-system"/>
              </a:rPr>
              <a:t>散度。</a:t>
            </a:r>
            <a:endParaRPr lang="en-US" altLang="zh-CN" b="0" i="0" dirty="0">
              <a:solidFill>
                <a:srgbClr val="4D4D4D"/>
              </a:solidFill>
              <a:effectLst/>
              <a:latin typeface="-apple-system"/>
            </a:endParaRPr>
          </a:p>
          <a:p>
            <a:pPr>
              <a:lnSpc>
                <a:spcPct val="150000"/>
              </a:lnSpc>
            </a:pPr>
            <a:endParaRPr lang="zh-CN" altLang="en-US" dirty="0"/>
          </a:p>
        </p:txBody>
      </p:sp>
    </p:spTree>
    <p:extLst>
      <p:ext uri="{BB962C8B-B14F-4D97-AF65-F5344CB8AC3E}">
        <p14:creationId xmlns:p14="http://schemas.microsoft.com/office/powerpoint/2010/main" val="655757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just"/>
            <a:r>
              <a:rPr lang="zh-CN" altLang="en-US" b="0" i="0" dirty="0">
                <a:solidFill>
                  <a:srgbClr val="222222"/>
                </a:solidFill>
                <a:effectLst/>
                <a:latin typeface="-apple-system"/>
              </a:rPr>
              <a:t>在训练过程中，我们是有真实的 </a:t>
            </a:r>
            <a:r>
              <a:rPr lang="en-US" altLang="zh-CN" b="0" i="0" dirty="0">
                <a:solidFill>
                  <a:srgbClr val="222222"/>
                </a:solidFill>
                <a:effectLst/>
                <a:latin typeface="-apple-system"/>
              </a:rPr>
              <a:t>ground</a:t>
            </a:r>
            <a:r>
              <a:rPr lang="zh-CN" altLang="en-US" b="0" i="0" dirty="0">
                <a:solidFill>
                  <a:srgbClr val="222222"/>
                </a:solidFill>
                <a:effectLst/>
                <a:latin typeface="-apple-system"/>
              </a:rPr>
              <a:t> </a:t>
            </a:r>
            <a:r>
              <a:rPr lang="en-US" altLang="zh-CN" b="0" i="0" dirty="0">
                <a:solidFill>
                  <a:srgbClr val="222222"/>
                </a:solidFill>
                <a:effectLst/>
                <a:latin typeface="-apple-system"/>
              </a:rPr>
              <a:t>truth</a:t>
            </a:r>
            <a:r>
              <a:rPr lang="zh-CN" altLang="en-US" b="0" i="0" dirty="0">
                <a:solidFill>
                  <a:srgbClr val="222222"/>
                </a:solidFill>
                <a:effectLst/>
                <a:latin typeface="-apple-system"/>
              </a:rPr>
              <a:t> 作为参考，但在测试过程中，我们需要一个一个生成当前的单词，这时就涉及到不同的解码策略。</a:t>
            </a:r>
          </a:p>
          <a:p>
            <a:pPr algn="just"/>
            <a:endParaRPr lang="en-US" altLang="zh-CN" b="0" i="0" dirty="0">
              <a:solidFill>
                <a:srgbClr val="222222"/>
              </a:solidFill>
              <a:effectLst/>
              <a:latin typeface="-apple-system"/>
            </a:endParaRPr>
          </a:p>
          <a:p>
            <a:pPr algn="just"/>
            <a:r>
              <a:rPr lang="zh-CN" altLang="en-US" b="0" i="0" dirty="0">
                <a:solidFill>
                  <a:srgbClr val="4D4D4D"/>
                </a:solidFill>
                <a:effectLst/>
                <a:latin typeface="-apple-system"/>
              </a:rPr>
              <a:t>目前采样方式大致分为两类：贪婪采样和随机采样，下面分别对这两类采样方式进行介绍。</a:t>
            </a:r>
            <a:endParaRPr lang="en-US" altLang="zh-CN" b="0" i="0" dirty="0">
              <a:solidFill>
                <a:srgbClr val="222222"/>
              </a:solidFill>
              <a:effectLst/>
              <a:latin typeface="-apple-system"/>
            </a:endParaRPr>
          </a:p>
          <a:p>
            <a:pPr algn="just"/>
            <a:endParaRPr lang="en-US" altLang="zh-CN" b="0" i="0" dirty="0">
              <a:solidFill>
                <a:srgbClr val="222222"/>
              </a:solidFill>
              <a:effectLst/>
              <a:latin typeface="-apple-system"/>
            </a:endParaRPr>
          </a:p>
          <a:p>
            <a:pPr algn="just"/>
            <a:r>
              <a:rPr lang="zh-CN" altLang="en-US" b="1" i="0" dirty="0">
                <a:solidFill>
                  <a:srgbClr val="4D4D4D"/>
                </a:solidFill>
                <a:effectLst/>
                <a:latin typeface="-apple-system"/>
              </a:rPr>
              <a:t>贪婪采样核心思想</a:t>
            </a:r>
            <a:r>
              <a:rPr lang="zh-CN" altLang="en-US" b="0" i="0" dirty="0">
                <a:solidFill>
                  <a:srgbClr val="4D4D4D"/>
                </a:solidFill>
                <a:effectLst/>
                <a:latin typeface="-apple-system"/>
              </a:rPr>
              <a:t>：每个时间步都选择概率最大的</a:t>
            </a:r>
            <a:r>
              <a:rPr lang="en" altLang="zh-CN" b="0" i="0" dirty="0">
                <a:solidFill>
                  <a:srgbClr val="4D4D4D"/>
                </a:solidFill>
                <a:effectLst/>
                <a:latin typeface="-apple-system"/>
              </a:rPr>
              <a:t>token</a:t>
            </a:r>
            <a:r>
              <a:rPr lang="zh-CN" altLang="en-US" b="0" i="0" dirty="0">
                <a:solidFill>
                  <a:srgbClr val="4D4D4D"/>
                </a:solidFill>
                <a:effectLst/>
                <a:latin typeface="-apple-system"/>
              </a:rPr>
              <a:t>作为输出，直至出现结束符或达到最大句子长度停止输出。</a:t>
            </a:r>
            <a:endParaRPr lang="en-US" altLang="zh-CN" b="0" i="0" dirty="0">
              <a:solidFill>
                <a:srgbClr val="222222"/>
              </a:solidFill>
              <a:effectLst/>
              <a:latin typeface="-apple-system"/>
            </a:endParaRPr>
          </a:p>
          <a:p>
            <a:pPr algn="just"/>
            <a:endParaRPr lang="en-US" altLang="zh-CN" b="0" i="0" dirty="0">
              <a:solidFill>
                <a:srgbClr val="222222"/>
              </a:solidFill>
              <a:effectLst/>
              <a:latin typeface="-apple-system"/>
            </a:endParaRPr>
          </a:p>
          <a:p>
            <a:pPr algn="just"/>
            <a:r>
              <a:rPr lang="zh-CN" altLang="en-US" b="1" i="0" dirty="0">
                <a:solidFill>
                  <a:srgbClr val="4D4D4D"/>
                </a:solidFill>
                <a:effectLst/>
                <a:latin typeface="-apple-system"/>
              </a:rPr>
              <a:t>集束采样核心思想</a:t>
            </a:r>
            <a:r>
              <a:rPr lang="zh-CN" altLang="en-US" b="0" i="0" dirty="0">
                <a:solidFill>
                  <a:srgbClr val="4D4D4D"/>
                </a:solidFill>
                <a:effectLst/>
                <a:latin typeface="-apple-system"/>
              </a:rPr>
              <a:t>：是</a:t>
            </a:r>
            <a:r>
              <a:rPr lang="en" altLang="zh-CN" b="0" i="0" dirty="0" err="1">
                <a:solidFill>
                  <a:srgbClr val="4D4D4D"/>
                </a:solidFill>
                <a:effectLst/>
                <a:latin typeface="-apple-system"/>
              </a:rPr>
              <a:t>GreedySearch</a:t>
            </a:r>
            <a:r>
              <a:rPr lang="zh-CN" altLang="en-US" b="0" i="0" dirty="0">
                <a:solidFill>
                  <a:srgbClr val="4D4D4D"/>
                </a:solidFill>
                <a:effectLst/>
                <a:latin typeface="-apple-system"/>
              </a:rPr>
              <a:t>和枚举的折中，</a:t>
            </a:r>
            <a:r>
              <a:rPr lang="zh-CN" altLang="en-US" b="0" i="0" dirty="0">
                <a:solidFill>
                  <a:srgbClr val="222222"/>
                </a:solidFill>
                <a:effectLst/>
                <a:latin typeface="-apple-system"/>
              </a:rPr>
              <a:t>给定超参数集束宽度（</a:t>
            </a:r>
            <a:r>
              <a:rPr lang="en-US" altLang="zh-CN" b="0" i="0" dirty="0">
                <a:solidFill>
                  <a:srgbClr val="222222"/>
                </a:solidFill>
                <a:effectLst/>
                <a:latin typeface="-apple-system"/>
              </a:rPr>
              <a:t>Beam Size</a:t>
            </a:r>
            <a:r>
              <a:rPr lang="zh-CN" altLang="en-US" b="0" i="0" dirty="0">
                <a:solidFill>
                  <a:srgbClr val="222222"/>
                </a:solidFill>
                <a:effectLst/>
                <a:latin typeface="-apple-system"/>
              </a:rPr>
              <a:t>）</a:t>
            </a:r>
            <a:r>
              <a:rPr lang="en-US" altLang="zh-CN" b="0" i="0" dirty="0">
                <a:solidFill>
                  <a:srgbClr val="222222"/>
                </a:solidFill>
                <a:effectLst/>
                <a:latin typeface="-apple-system"/>
              </a:rPr>
              <a:t>k</a:t>
            </a:r>
            <a:r>
              <a:rPr lang="zh-CN" altLang="en-US" b="0" i="0" dirty="0">
                <a:solidFill>
                  <a:srgbClr val="222222"/>
                </a:solidFill>
                <a:effectLst/>
                <a:latin typeface="-apple-system"/>
              </a:rPr>
              <a:t>，每个时间步保留 </a:t>
            </a:r>
            <a:r>
              <a:rPr lang="en-US" altLang="zh-CN" b="0" i="0" dirty="0">
                <a:solidFill>
                  <a:srgbClr val="222222"/>
                </a:solidFill>
                <a:effectLst/>
                <a:latin typeface="-apple-system"/>
              </a:rPr>
              <a:t>k </a:t>
            </a:r>
            <a:r>
              <a:rPr lang="zh-CN" altLang="en-US" b="0" i="0" dirty="0">
                <a:solidFill>
                  <a:srgbClr val="222222"/>
                </a:solidFill>
                <a:effectLst/>
                <a:latin typeface="-apple-system"/>
              </a:rPr>
              <a:t>个取值路径，最终会生成</a:t>
            </a:r>
            <a:r>
              <a:rPr lang="en-US" altLang="zh-CN" b="0" i="0" dirty="0">
                <a:solidFill>
                  <a:srgbClr val="222222"/>
                </a:solidFill>
                <a:effectLst/>
                <a:latin typeface="-apple-system"/>
              </a:rPr>
              <a:t>k</a:t>
            </a:r>
            <a:r>
              <a:rPr lang="zh-CN" altLang="en-US" b="0" i="0" dirty="0">
                <a:solidFill>
                  <a:srgbClr val="222222"/>
                </a:solidFill>
                <a:effectLst/>
                <a:latin typeface="-apple-system"/>
              </a:rPr>
              <a:t>个完整的句子。在这 </a:t>
            </a:r>
            <a:r>
              <a:rPr lang="en-US" altLang="zh-CN" b="0" i="0" dirty="0">
                <a:solidFill>
                  <a:srgbClr val="222222"/>
                </a:solidFill>
                <a:effectLst/>
                <a:latin typeface="-apple-system"/>
              </a:rPr>
              <a:t>k </a:t>
            </a:r>
            <a:r>
              <a:rPr lang="zh-CN" altLang="en-US" b="0" i="0" dirty="0">
                <a:solidFill>
                  <a:srgbClr val="222222"/>
                </a:solidFill>
                <a:effectLst/>
                <a:latin typeface="-apple-system"/>
              </a:rPr>
              <a:t>个完整的句子中，选择总分最高的句子作为输出。这里，</a:t>
            </a:r>
            <a:r>
              <a:rPr lang="en-US" altLang="zh-CN" b="0" i="0" dirty="0">
                <a:solidFill>
                  <a:srgbClr val="222222"/>
                </a:solidFill>
                <a:effectLst/>
                <a:latin typeface="-apple-system"/>
              </a:rPr>
              <a:t>Beam </a:t>
            </a:r>
            <a:r>
              <a:rPr lang="zh-CN" altLang="en-US" b="0" i="0" dirty="0">
                <a:solidFill>
                  <a:srgbClr val="222222"/>
                </a:solidFill>
                <a:effectLst/>
                <a:latin typeface="-apple-system"/>
              </a:rPr>
              <a:t>可以理解为候选容器，存放当前时间步中概率最高的一些候选</a:t>
            </a:r>
            <a:r>
              <a:rPr lang="en-US" altLang="zh-CN" b="0" i="0" dirty="0">
                <a:solidFill>
                  <a:srgbClr val="222222"/>
                </a:solidFill>
                <a:effectLst/>
                <a:latin typeface="-apple-system"/>
              </a:rPr>
              <a:t>token</a:t>
            </a:r>
            <a:r>
              <a:rPr lang="zh-CN" altLang="en-US" b="0" i="0" dirty="0">
                <a:solidFill>
                  <a:srgbClr val="222222"/>
                </a:solidFill>
                <a:effectLst/>
                <a:latin typeface="-apple-system"/>
              </a:rPr>
              <a:t>，而容器容量就叫做 </a:t>
            </a:r>
            <a:r>
              <a:rPr lang="en-US" altLang="zh-CN" b="0" i="0" dirty="0">
                <a:solidFill>
                  <a:srgbClr val="222222"/>
                </a:solidFill>
                <a:effectLst/>
                <a:latin typeface="-apple-system"/>
              </a:rPr>
              <a:t>Beam Size.</a:t>
            </a:r>
          </a:p>
          <a:p>
            <a:pPr algn="just"/>
            <a:endParaRPr lang="en-US" altLang="zh-CN" b="0" i="0" dirty="0">
              <a:solidFill>
                <a:srgbClr val="222222"/>
              </a:solidFill>
              <a:effectLst/>
              <a:latin typeface="-apple-system"/>
            </a:endParaRPr>
          </a:p>
          <a:p>
            <a:pPr algn="just"/>
            <a:r>
              <a:rPr lang="zh-CN" altLang="en-US" b="1" i="0" dirty="0">
                <a:solidFill>
                  <a:srgbClr val="4D4D4D"/>
                </a:solidFill>
                <a:effectLst/>
                <a:latin typeface="-apple-system"/>
              </a:rPr>
              <a:t>基于温度系数的采样核心思想</a:t>
            </a:r>
            <a:r>
              <a:rPr lang="zh-CN" altLang="en-US" b="0" i="0" dirty="0">
                <a:solidFill>
                  <a:srgbClr val="4D4D4D"/>
                </a:solidFill>
                <a:effectLst/>
                <a:latin typeface="-apple-system"/>
              </a:rPr>
              <a:t>：</a:t>
            </a:r>
            <a:r>
              <a:rPr lang="zh-CN" altLang="en-US" b="0" i="0" dirty="0">
                <a:solidFill>
                  <a:srgbClr val="333333"/>
                </a:solidFill>
                <a:effectLst/>
                <a:latin typeface="-apple-system"/>
              </a:rPr>
              <a:t>在归一化的过程中添加超参数，称为温度 </a:t>
            </a:r>
            <a:r>
              <a:rPr lang="el-GR" altLang="zh-CN" b="0" i="0" dirty="0">
                <a:solidFill>
                  <a:srgbClr val="333333"/>
                </a:solidFill>
                <a:effectLst/>
                <a:latin typeface="-apple-system"/>
              </a:rPr>
              <a:t>τ , </a:t>
            </a:r>
            <a:r>
              <a:rPr lang="zh-CN" altLang="en-US" b="0" i="0" dirty="0">
                <a:solidFill>
                  <a:srgbClr val="333333"/>
                </a:solidFill>
                <a:effectLst/>
                <a:latin typeface="-apple-system"/>
              </a:rPr>
              <a:t>通过改变 </a:t>
            </a:r>
            <a:r>
              <a:rPr lang="el-GR" altLang="zh-CN" b="0" i="0" dirty="0">
                <a:solidFill>
                  <a:srgbClr val="333333"/>
                </a:solidFill>
                <a:effectLst/>
                <a:latin typeface="-apple-system"/>
              </a:rPr>
              <a:t>τ </a:t>
            </a:r>
            <a:r>
              <a:rPr lang="zh-CN" altLang="en-US" b="0" i="0" dirty="0">
                <a:solidFill>
                  <a:srgbClr val="333333"/>
                </a:solidFill>
                <a:effectLst/>
                <a:latin typeface="-apple-system"/>
              </a:rPr>
              <a:t>来控制概率分布的形貌，使得概率分布变得更加均匀或集中。</a:t>
            </a:r>
          </a:p>
          <a:p>
            <a:pPr algn="just"/>
            <a:r>
              <a:rPr lang="zh-CN" altLang="en-US" b="0" i="0" dirty="0">
                <a:solidFill>
                  <a:srgbClr val="333333"/>
                </a:solidFill>
                <a:effectLst/>
                <a:latin typeface="-apple-system"/>
              </a:rPr>
              <a:t>关于超参数 </a:t>
            </a:r>
            <a:r>
              <a:rPr lang="el-GR" altLang="zh-CN" b="0" i="0" dirty="0">
                <a:solidFill>
                  <a:srgbClr val="333333"/>
                </a:solidFill>
                <a:effectLst/>
                <a:latin typeface="-apple-system"/>
              </a:rPr>
              <a:t>τ </a:t>
            </a:r>
            <a:r>
              <a:rPr lang="zh-CN" altLang="en-US" b="0" i="0" dirty="0">
                <a:solidFill>
                  <a:srgbClr val="333333"/>
                </a:solidFill>
                <a:effectLst/>
                <a:latin typeface="-apple-system"/>
              </a:rPr>
              <a:t>的选取：</a:t>
            </a:r>
          </a:p>
          <a:p>
            <a:pPr algn="just"/>
            <a:r>
              <a:rPr lang="zh-CN" altLang="en-US" b="0" i="0" dirty="0">
                <a:solidFill>
                  <a:srgbClr val="333333"/>
                </a:solidFill>
                <a:effectLst/>
                <a:latin typeface="-apple-system"/>
              </a:rPr>
              <a:t>超参数 </a:t>
            </a:r>
            <a:r>
              <a:rPr lang="el-GR" altLang="zh-CN" b="0" i="0" dirty="0">
                <a:solidFill>
                  <a:srgbClr val="333333"/>
                </a:solidFill>
                <a:effectLst/>
                <a:latin typeface="-apple-system"/>
              </a:rPr>
              <a:t>τ </a:t>
            </a:r>
            <a:r>
              <a:rPr lang="zh-CN" altLang="en-US" b="0" i="0" dirty="0">
                <a:solidFill>
                  <a:srgbClr val="333333"/>
                </a:solidFill>
                <a:effectLst/>
                <a:latin typeface="-apple-system"/>
              </a:rPr>
              <a:t>的值越小，越能够放大高概率词的概率，降低低概率词的概率，此时概率密度趋向集中，随机性降低，采样方式更加接近 </a:t>
            </a:r>
            <a:r>
              <a:rPr lang="en-US" altLang="zh-CN" b="0" i="0" dirty="0">
                <a:solidFill>
                  <a:srgbClr val="333333"/>
                </a:solidFill>
                <a:effectLst/>
                <a:latin typeface="-apple-system"/>
              </a:rPr>
              <a:t>Greedy Search.</a:t>
            </a:r>
          </a:p>
          <a:p>
            <a:pPr algn="just"/>
            <a:r>
              <a:rPr lang="zh-CN" altLang="en-US" b="0" i="0" dirty="0">
                <a:solidFill>
                  <a:srgbClr val="333333"/>
                </a:solidFill>
                <a:effectLst/>
                <a:latin typeface="-apple-system"/>
              </a:rPr>
              <a:t>超参数 </a:t>
            </a:r>
            <a:r>
              <a:rPr lang="el-GR" altLang="zh-CN" b="0" i="0" dirty="0">
                <a:solidFill>
                  <a:srgbClr val="333333"/>
                </a:solidFill>
                <a:effectLst/>
                <a:latin typeface="-apple-system"/>
              </a:rPr>
              <a:t>τ </a:t>
            </a:r>
            <a:r>
              <a:rPr lang="zh-CN" altLang="en-US" b="0" i="0" dirty="0">
                <a:solidFill>
                  <a:srgbClr val="333333"/>
                </a:solidFill>
                <a:effectLst/>
                <a:latin typeface="-apple-system"/>
              </a:rPr>
              <a:t>的值越大，随机性越大，修改后的概率分布越趋近于均匀分布。</a:t>
            </a:r>
            <a:endParaRPr lang="en-US" altLang="zh-CN" b="0" i="0" dirty="0">
              <a:solidFill>
                <a:srgbClr val="333333"/>
              </a:solidFill>
              <a:effectLst/>
              <a:latin typeface="-apple-system"/>
            </a:endParaRPr>
          </a:p>
          <a:p>
            <a:pPr algn="just"/>
            <a:r>
              <a:rPr lang="zh-CN" altLang="en-US" b="0" i="0" dirty="0">
                <a:solidFill>
                  <a:srgbClr val="555666"/>
                </a:solidFill>
                <a:effectLst/>
                <a:latin typeface="-apple-system"/>
              </a:rPr>
              <a:t>这种采样方式仅仅通过控制超参数对概率分布进行了放缩，并没有改变采样范围即候选词集，所以概率低的单词还是有可能输出。</a:t>
            </a:r>
            <a:endParaRPr lang="en-US" altLang="zh-CN" b="0" i="0" dirty="0">
              <a:solidFill>
                <a:srgbClr val="555666"/>
              </a:solidFill>
              <a:effectLst/>
              <a:latin typeface="-apple-system"/>
            </a:endParaRPr>
          </a:p>
          <a:p>
            <a:pPr algn="just"/>
            <a:endParaRPr lang="en-US" altLang="zh-CN" b="0" i="0" dirty="0">
              <a:solidFill>
                <a:srgbClr val="555666"/>
              </a:solidFill>
              <a:effectLst/>
              <a:latin typeface="-apple-system"/>
            </a:endParaRPr>
          </a:p>
          <a:p>
            <a:pPr algn="just"/>
            <a:r>
              <a:rPr lang="en-US" altLang="zh-CN" b="1" i="0" dirty="0">
                <a:solidFill>
                  <a:srgbClr val="4D4D4D"/>
                </a:solidFill>
                <a:effectLst/>
                <a:latin typeface="-apple-system"/>
              </a:rPr>
              <a:t>Top-k</a:t>
            </a:r>
            <a:r>
              <a:rPr lang="zh-CN" altLang="en-US" b="1" i="0" dirty="0">
                <a:solidFill>
                  <a:srgbClr val="4D4D4D"/>
                </a:solidFill>
                <a:effectLst/>
                <a:latin typeface="-apple-system"/>
              </a:rPr>
              <a:t>采样核心思想</a:t>
            </a:r>
            <a:r>
              <a:rPr lang="zh-CN" altLang="en-US" b="0" i="0" dirty="0">
                <a:solidFill>
                  <a:srgbClr val="4D4D4D"/>
                </a:solidFill>
                <a:effectLst/>
                <a:latin typeface="-apple-system"/>
              </a:rPr>
              <a:t>：</a:t>
            </a:r>
            <a:r>
              <a:rPr lang="zh-CN" altLang="en-US" b="0" i="0" dirty="0">
                <a:solidFill>
                  <a:srgbClr val="333333"/>
                </a:solidFill>
                <a:effectLst/>
                <a:latin typeface="-apple-system"/>
              </a:rPr>
              <a:t>在采样前，将解码器输出的概率分布截断，把采样范围缩小到概率比较高的词，并通过超参数的方式直接限制新候选词的个数。</a:t>
            </a:r>
          </a:p>
          <a:p>
            <a:pPr algn="just"/>
            <a:r>
              <a:rPr lang="zh-CN" altLang="en-US" b="0" i="0" dirty="0">
                <a:solidFill>
                  <a:srgbClr val="333333"/>
                </a:solidFill>
                <a:effectLst/>
                <a:latin typeface="-apple-system"/>
              </a:rPr>
              <a:t>实现方式：给定超参数 </a:t>
            </a:r>
            <a:r>
              <a:rPr lang="en" altLang="zh-CN" b="0" i="0" dirty="0">
                <a:solidFill>
                  <a:srgbClr val="333333"/>
                </a:solidFill>
                <a:effectLst/>
                <a:latin typeface="-apple-system"/>
              </a:rPr>
              <a:t>k</a:t>
            </a:r>
            <a:r>
              <a:rPr lang="zh-CN" altLang="en" b="0" i="0" dirty="0">
                <a:solidFill>
                  <a:srgbClr val="333333"/>
                </a:solidFill>
                <a:effectLst/>
                <a:latin typeface="-apple-system"/>
              </a:rPr>
              <a:t>，</a:t>
            </a:r>
            <a:r>
              <a:rPr lang="zh-CN" altLang="en-US" b="0" i="0" dirty="0">
                <a:solidFill>
                  <a:srgbClr val="333333"/>
                </a:solidFill>
                <a:effectLst/>
                <a:latin typeface="-apple-system"/>
              </a:rPr>
              <a:t>预选出当前时间步下 </a:t>
            </a:r>
            <a:r>
              <a:rPr lang="en" altLang="zh-CN" b="0" i="0" dirty="0">
                <a:solidFill>
                  <a:srgbClr val="333333"/>
                </a:solidFill>
                <a:effectLst/>
                <a:latin typeface="-apple-system"/>
              </a:rPr>
              <a:t>k</a:t>
            </a:r>
            <a:r>
              <a:rPr lang="zh-CN" altLang="en-US" b="0" i="0" dirty="0">
                <a:solidFill>
                  <a:srgbClr val="333333"/>
                </a:solidFill>
                <a:effectLst/>
                <a:latin typeface="-apple-system"/>
              </a:rPr>
              <a:t>个概率最高的 </a:t>
            </a:r>
            <a:r>
              <a:rPr lang="en" altLang="zh-CN" b="0" i="0" dirty="0">
                <a:solidFill>
                  <a:srgbClr val="333333"/>
                </a:solidFill>
                <a:effectLst/>
                <a:latin typeface="-apple-system"/>
              </a:rPr>
              <a:t>token </a:t>
            </a:r>
            <a:r>
              <a:rPr lang="zh-CN" altLang="en-US" b="0" i="0" dirty="0">
                <a:solidFill>
                  <a:srgbClr val="333333"/>
                </a:solidFill>
                <a:effectLst/>
                <a:latin typeface="-apple-system"/>
              </a:rPr>
              <a:t>形成新的候选集，然后对对该词集中的概率进行重归一化之后，再进行随机采样。</a:t>
            </a:r>
            <a:r>
              <a:rPr lang="en" altLang="zh-CN" b="0" i="0" dirty="0">
                <a:solidFill>
                  <a:srgbClr val="333333"/>
                </a:solidFill>
                <a:effectLst/>
                <a:latin typeface="-apple-system"/>
              </a:rPr>
              <a:t>top-k </a:t>
            </a:r>
            <a:r>
              <a:rPr lang="zh-CN" altLang="en-US" b="0" i="0" dirty="0">
                <a:solidFill>
                  <a:srgbClr val="333333"/>
                </a:solidFill>
                <a:effectLst/>
                <a:latin typeface="-apple-system"/>
              </a:rPr>
              <a:t>采样可结合</a:t>
            </a:r>
            <a:r>
              <a:rPr lang="en" altLang="zh-CN" b="0" i="0" dirty="0">
                <a:solidFill>
                  <a:srgbClr val="333333"/>
                </a:solidFill>
                <a:effectLst/>
                <a:latin typeface="-apple-system"/>
              </a:rPr>
              <a:t>Temperature Sampling </a:t>
            </a:r>
            <a:r>
              <a:rPr lang="zh-CN" altLang="en-US" b="0" i="0" dirty="0">
                <a:solidFill>
                  <a:srgbClr val="333333"/>
                </a:solidFill>
                <a:effectLst/>
                <a:latin typeface="-apple-system"/>
              </a:rPr>
              <a:t>抑制当前时间步下低概率</a:t>
            </a:r>
            <a:r>
              <a:rPr lang="en" altLang="zh-CN" b="0" i="0" dirty="0">
                <a:solidFill>
                  <a:srgbClr val="333333"/>
                </a:solidFill>
                <a:effectLst/>
                <a:latin typeface="-apple-system"/>
              </a:rPr>
              <a:t>token</a:t>
            </a:r>
            <a:r>
              <a:rPr lang="zh-CN" altLang="en-US" b="0" i="0" dirty="0">
                <a:solidFill>
                  <a:srgbClr val="333333"/>
                </a:solidFill>
                <a:effectLst/>
                <a:latin typeface="-apple-system"/>
              </a:rPr>
              <a:t>的输出。</a:t>
            </a:r>
          </a:p>
          <a:p>
            <a:pPr algn="just"/>
            <a:r>
              <a:rPr lang="zh-CN" altLang="en-US" b="0" i="0" dirty="0">
                <a:solidFill>
                  <a:srgbClr val="333333"/>
                </a:solidFill>
                <a:effectLst/>
                <a:latin typeface="-apple-system"/>
              </a:rPr>
              <a:t>难点：超参数 </a:t>
            </a:r>
            <a:r>
              <a:rPr lang="en" altLang="zh-CN" b="0" i="0" dirty="0">
                <a:solidFill>
                  <a:srgbClr val="333333"/>
                </a:solidFill>
                <a:effectLst/>
                <a:latin typeface="-apple-system"/>
              </a:rPr>
              <a:t>k </a:t>
            </a:r>
            <a:r>
              <a:rPr lang="zh-CN" altLang="en-US" b="0" i="0" dirty="0">
                <a:solidFill>
                  <a:srgbClr val="333333"/>
                </a:solidFill>
                <a:effectLst/>
                <a:latin typeface="-apple-system"/>
              </a:rPr>
              <a:t>的选择比较困难。由于解码器生成的概率分布变化比较大，有时很均匀，有时较集中。对于概率分布比较均匀的情况， 若</a:t>
            </a:r>
            <a:r>
              <a:rPr lang="en" altLang="zh-CN" b="0" i="0" dirty="0">
                <a:solidFill>
                  <a:srgbClr val="333333"/>
                </a:solidFill>
                <a:effectLst/>
                <a:latin typeface="-apple-system"/>
              </a:rPr>
              <a:t>k </a:t>
            </a:r>
            <a:r>
              <a:rPr lang="zh-CN" altLang="en-US" b="0" i="0" dirty="0">
                <a:solidFill>
                  <a:srgbClr val="333333"/>
                </a:solidFill>
                <a:effectLst/>
                <a:latin typeface="-apple-system"/>
              </a:rPr>
              <a:t>较小，则容易丢掉很多优质候选词；但如果 </a:t>
            </a:r>
            <a:r>
              <a:rPr lang="en" altLang="zh-CN" b="0" i="0" dirty="0">
                <a:solidFill>
                  <a:srgbClr val="333333"/>
                </a:solidFill>
                <a:effectLst/>
                <a:latin typeface="-apple-system"/>
              </a:rPr>
              <a:t>k </a:t>
            </a:r>
            <a:r>
              <a:rPr lang="zh-CN" altLang="en-US" b="0" i="0" dirty="0">
                <a:solidFill>
                  <a:srgbClr val="333333"/>
                </a:solidFill>
                <a:effectLst/>
                <a:latin typeface="-apple-system"/>
              </a:rPr>
              <a:t>太大，这种采样方式又会退化回普通的随机采样。对于概率分布比较集中的情况，上述问题有所淡化，但合适 </a:t>
            </a:r>
            <a:r>
              <a:rPr lang="en" altLang="zh-CN" b="0" i="0" dirty="0">
                <a:solidFill>
                  <a:srgbClr val="333333"/>
                </a:solidFill>
                <a:effectLst/>
                <a:latin typeface="-apple-system"/>
              </a:rPr>
              <a:t>k </a:t>
            </a:r>
            <a:r>
              <a:rPr lang="zh-CN" altLang="en-US" b="0" i="0" dirty="0">
                <a:solidFill>
                  <a:srgbClr val="333333"/>
                </a:solidFill>
                <a:effectLst/>
                <a:latin typeface="-apple-system"/>
              </a:rPr>
              <a:t>值的选择还是比较困难。</a:t>
            </a:r>
            <a:endParaRPr lang="en-US" altLang="zh-CN" b="0" i="0" dirty="0">
              <a:solidFill>
                <a:srgbClr val="333333"/>
              </a:solidFill>
              <a:effectLst/>
              <a:latin typeface="-apple-system"/>
            </a:endParaRPr>
          </a:p>
          <a:p>
            <a:pPr algn="just"/>
            <a:endParaRPr lang="en-US" altLang="zh-CN" b="0" i="0" dirty="0">
              <a:solidFill>
                <a:srgbClr val="333333"/>
              </a:solidFill>
              <a:effectLst/>
              <a:latin typeface="-apple-system"/>
            </a:endParaRPr>
          </a:p>
          <a:p>
            <a:pPr algn="just"/>
            <a:r>
              <a:rPr lang="en-US" altLang="zh-CN" b="1" i="0" dirty="0">
                <a:solidFill>
                  <a:srgbClr val="4D4D4D"/>
                </a:solidFill>
                <a:effectLst/>
                <a:latin typeface="-apple-system"/>
              </a:rPr>
              <a:t>Top-p</a:t>
            </a:r>
            <a:r>
              <a:rPr lang="zh-CN" altLang="en-US" b="1" i="0" dirty="0">
                <a:solidFill>
                  <a:srgbClr val="4D4D4D"/>
                </a:solidFill>
                <a:effectLst/>
                <a:latin typeface="-apple-system"/>
              </a:rPr>
              <a:t>采样核心思想</a:t>
            </a:r>
            <a:r>
              <a:rPr lang="zh-CN" altLang="en-US" b="0" i="0" dirty="0">
                <a:solidFill>
                  <a:srgbClr val="4D4D4D"/>
                </a:solidFill>
                <a:effectLst/>
                <a:latin typeface="-apple-system"/>
              </a:rPr>
              <a:t>：</a:t>
            </a:r>
            <a:r>
              <a:rPr lang="zh-CN" altLang="en-US" b="0" i="0" dirty="0">
                <a:solidFill>
                  <a:srgbClr val="333333"/>
                </a:solidFill>
                <a:effectLst/>
                <a:latin typeface="-apple-system"/>
              </a:rPr>
              <a:t>论文中指出，一般而言，解码出的概率分布中往往是少数 </a:t>
            </a:r>
            <a:r>
              <a:rPr lang="en-US" altLang="zh-CN" b="0" i="0" dirty="0">
                <a:solidFill>
                  <a:srgbClr val="333333"/>
                </a:solidFill>
                <a:effectLst/>
                <a:latin typeface="-apple-system"/>
              </a:rPr>
              <a:t>token </a:t>
            </a:r>
            <a:r>
              <a:rPr lang="zh-CN" altLang="en-US" b="0" i="0" dirty="0">
                <a:solidFill>
                  <a:srgbClr val="333333"/>
                </a:solidFill>
                <a:effectLst/>
                <a:latin typeface="-apple-system"/>
              </a:rPr>
              <a:t>的出现概率已经占据了绝大部分概率空间，这部分核心词可称为</a:t>
            </a:r>
            <a:r>
              <a:rPr lang="en-US" altLang="zh-CN" b="0" i="0" dirty="0">
                <a:solidFill>
                  <a:srgbClr val="333333"/>
                </a:solidFill>
                <a:effectLst/>
                <a:latin typeface="-apple-system"/>
              </a:rPr>
              <a:t>nucleus.</a:t>
            </a:r>
          </a:p>
          <a:p>
            <a:pPr algn="just"/>
            <a:endParaRPr lang="en-US" altLang="zh-CN" b="0" i="0" dirty="0">
              <a:solidFill>
                <a:srgbClr val="333333"/>
              </a:solidFill>
              <a:effectLst/>
              <a:latin typeface="-apple-system"/>
            </a:endParaRPr>
          </a:p>
          <a:p>
            <a:pPr algn="just"/>
            <a:r>
              <a:rPr lang="zh-CN" altLang="en-US" b="0" i="0" dirty="0">
                <a:solidFill>
                  <a:srgbClr val="333333"/>
                </a:solidFill>
                <a:effectLst/>
                <a:latin typeface="-apple-system"/>
              </a:rPr>
              <a:t>核心思想：与</a:t>
            </a:r>
            <a:r>
              <a:rPr lang="en-US" altLang="zh-CN" b="0" i="0" dirty="0">
                <a:solidFill>
                  <a:srgbClr val="333333"/>
                </a:solidFill>
                <a:effectLst/>
                <a:latin typeface="-apple-system"/>
              </a:rPr>
              <a:t>top-k</a:t>
            </a:r>
            <a:r>
              <a:rPr lang="zh-CN" altLang="en-US" b="0" i="0" dirty="0">
                <a:solidFill>
                  <a:srgbClr val="333333"/>
                </a:solidFill>
                <a:effectLst/>
                <a:latin typeface="-apple-system"/>
              </a:rPr>
              <a:t>相似，</a:t>
            </a:r>
            <a:r>
              <a:rPr lang="en-US" altLang="zh-CN" b="0" i="0" dirty="0">
                <a:solidFill>
                  <a:srgbClr val="333333"/>
                </a:solidFill>
                <a:effectLst/>
                <a:latin typeface="-apple-system"/>
              </a:rPr>
              <a:t>top-p </a:t>
            </a:r>
            <a:r>
              <a:rPr lang="zh-CN" altLang="en-US" b="0" i="0" dirty="0">
                <a:solidFill>
                  <a:srgbClr val="333333"/>
                </a:solidFill>
                <a:effectLst/>
                <a:latin typeface="-apple-system"/>
              </a:rPr>
              <a:t>也是缩小采样范围，只不过是通过指定概率上限的方式，即固定候选</a:t>
            </a:r>
            <a:r>
              <a:rPr lang="en-US" altLang="zh-CN" b="0" i="0" dirty="0">
                <a:solidFill>
                  <a:srgbClr val="333333"/>
                </a:solidFill>
                <a:effectLst/>
                <a:latin typeface="-apple-system"/>
              </a:rPr>
              <a:t>token</a:t>
            </a:r>
            <a:r>
              <a:rPr lang="zh-CN" altLang="en-US" b="0" i="0" dirty="0">
                <a:solidFill>
                  <a:srgbClr val="333333"/>
                </a:solidFill>
                <a:effectLst/>
                <a:latin typeface="-apple-system"/>
              </a:rPr>
              <a:t>集合的概率密度之和在整个概率分布中的比例，也就是构造一个最小候选集，使得</a:t>
            </a:r>
            <a:endParaRPr lang="en-US" altLang="zh-CN" b="0" i="0" dirty="0">
              <a:solidFill>
                <a:srgbClr val="333333"/>
              </a:solidFill>
              <a:effectLst/>
              <a:latin typeface="-apple-system"/>
            </a:endParaRPr>
          </a:p>
          <a:p>
            <a:pPr algn="just"/>
            <a:endParaRPr lang="en-US" altLang="zh-CN" b="0" i="0" dirty="0">
              <a:solidFill>
                <a:srgbClr val="333333"/>
              </a:solidFill>
              <a:effectLst/>
              <a:latin typeface="-apple-system"/>
            </a:endParaRPr>
          </a:p>
          <a:p>
            <a:pPr algn="just"/>
            <a:r>
              <a:rPr lang="zh-CN" altLang="en-US" b="0" i="0" dirty="0">
                <a:solidFill>
                  <a:srgbClr val="333333"/>
                </a:solidFill>
                <a:effectLst/>
                <a:latin typeface="-apple-system"/>
              </a:rPr>
              <a:t>实现方式：给定超参数 </a:t>
            </a:r>
            <a:r>
              <a:rPr lang="en-US" altLang="zh-CN" b="0" i="0" dirty="0">
                <a:solidFill>
                  <a:srgbClr val="333333"/>
                </a:solidFill>
                <a:effectLst/>
                <a:latin typeface="-apple-system"/>
              </a:rPr>
              <a:t>p </a:t>
            </a:r>
            <a:r>
              <a:rPr lang="zh-CN" altLang="en-US" b="0" i="0" dirty="0">
                <a:solidFill>
                  <a:srgbClr val="333333"/>
                </a:solidFill>
                <a:effectLst/>
                <a:latin typeface="-apple-system"/>
              </a:rPr>
              <a:t>作为概率阈值，首先对当前概率分布中的全部 </a:t>
            </a:r>
            <a:r>
              <a:rPr lang="en-US" altLang="zh-CN" b="0" i="0" dirty="0">
                <a:solidFill>
                  <a:srgbClr val="333333"/>
                </a:solidFill>
                <a:effectLst/>
                <a:latin typeface="-apple-system"/>
              </a:rPr>
              <a:t>token </a:t>
            </a:r>
            <a:r>
              <a:rPr lang="zh-CN" altLang="en-US" b="0" i="0" dirty="0">
                <a:solidFill>
                  <a:srgbClr val="333333"/>
                </a:solidFill>
                <a:effectLst/>
                <a:latin typeface="-apple-system"/>
              </a:rPr>
              <a:t>按照概率值进行降序排列，然后依次选择 </a:t>
            </a:r>
            <a:r>
              <a:rPr lang="en-US" altLang="zh-CN" b="0" i="0" dirty="0">
                <a:solidFill>
                  <a:srgbClr val="333333"/>
                </a:solidFill>
                <a:effectLst/>
                <a:latin typeface="-apple-system"/>
              </a:rPr>
              <a:t>token </a:t>
            </a:r>
            <a:r>
              <a:rPr lang="zh-CN" altLang="en-US" b="0" i="0" dirty="0">
                <a:solidFill>
                  <a:srgbClr val="333333"/>
                </a:solidFill>
                <a:effectLst/>
                <a:latin typeface="-apple-system"/>
              </a:rPr>
              <a:t>直到累加概率超过预设的概率阈值 </a:t>
            </a:r>
            <a:r>
              <a:rPr lang="en-US" altLang="zh-CN" b="0" i="0" dirty="0">
                <a:solidFill>
                  <a:srgbClr val="333333"/>
                </a:solidFill>
                <a:effectLst/>
                <a:latin typeface="-apple-system"/>
              </a:rPr>
              <a:t>p, </a:t>
            </a:r>
            <a:r>
              <a:rPr lang="zh-CN" altLang="en-US" b="0" i="0" dirty="0">
                <a:solidFill>
                  <a:srgbClr val="333333"/>
                </a:solidFill>
                <a:effectLst/>
                <a:latin typeface="-apple-system"/>
              </a:rPr>
              <a:t>由此便得到新的候选集，对该词集中的概率进行重归一化之后，再进行随机采样。</a:t>
            </a:r>
            <a:r>
              <a:rPr lang="en-US" altLang="zh-CN" b="0" i="0" dirty="0">
                <a:solidFill>
                  <a:srgbClr val="333333"/>
                </a:solidFill>
                <a:effectLst/>
                <a:latin typeface="-apple-system"/>
              </a:rPr>
              <a:t>top-p </a:t>
            </a:r>
            <a:r>
              <a:rPr lang="zh-CN" altLang="en-US" b="0" i="0" dirty="0">
                <a:solidFill>
                  <a:srgbClr val="333333"/>
                </a:solidFill>
                <a:effectLst/>
                <a:latin typeface="-apple-system"/>
              </a:rPr>
              <a:t>采样可结合</a:t>
            </a:r>
            <a:r>
              <a:rPr lang="en-US" altLang="zh-CN" b="0" i="0" dirty="0">
                <a:solidFill>
                  <a:srgbClr val="333333"/>
                </a:solidFill>
                <a:effectLst/>
                <a:latin typeface="-apple-system"/>
              </a:rPr>
              <a:t>Temperature Sampling </a:t>
            </a:r>
            <a:r>
              <a:rPr lang="zh-CN" altLang="en-US" b="0" i="0" dirty="0">
                <a:solidFill>
                  <a:srgbClr val="333333"/>
                </a:solidFill>
                <a:effectLst/>
                <a:latin typeface="-apple-system"/>
              </a:rPr>
              <a:t>抑制当前时间步下低概率</a:t>
            </a:r>
            <a:r>
              <a:rPr lang="en-US" altLang="zh-CN" b="0" i="0" dirty="0">
                <a:solidFill>
                  <a:srgbClr val="333333"/>
                </a:solidFill>
                <a:effectLst/>
                <a:latin typeface="-apple-system"/>
              </a:rPr>
              <a:t>token</a:t>
            </a:r>
            <a:r>
              <a:rPr lang="zh-CN" altLang="en-US" b="0" i="0" dirty="0">
                <a:solidFill>
                  <a:srgbClr val="333333"/>
                </a:solidFill>
                <a:effectLst/>
                <a:latin typeface="-apple-system"/>
              </a:rPr>
              <a:t>的输出。</a:t>
            </a:r>
          </a:p>
          <a:p>
            <a:pPr algn="just"/>
            <a:endParaRPr lang="zh-CN" altLang="en-US" b="0" i="0" dirty="0">
              <a:solidFill>
                <a:srgbClr val="333333"/>
              </a:solidFill>
              <a:effectLst/>
              <a:latin typeface="-apple-system"/>
            </a:endParaRPr>
          </a:p>
          <a:p>
            <a:pPr algn="just"/>
            <a:r>
              <a:rPr lang="zh-CN" altLang="en-US" b="0" i="0" dirty="0">
                <a:solidFill>
                  <a:srgbClr val="333333"/>
                </a:solidFill>
                <a:effectLst/>
                <a:latin typeface="-apple-system"/>
              </a:rPr>
              <a:t>优点：（</a:t>
            </a:r>
            <a:r>
              <a:rPr lang="en-US" altLang="zh-CN" b="0" i="0" dirty="0">
                <a:solidFill>
                  <a:srgbClr val="333333"/>
                </a:solidFill>
                <a:effectLst/>
                <a:latin typeface="-apple-system"/>
              </a:rPr>
              <a:t>1</a:t>
            </a:r>
            <a:r>
              <a:rPr lang="zh-CN" altLang="en-US" b="0" i="0" dirty="0">
                <a:solidFill>
                  <a:srgbClr val="333333"/>
                </a:solidFill>
                <a:effectLst/>
                <a:latin typeface="-apple-system"/>
              </a:rPr>
              <a:t>）在不同的时间步，随着解码词的概率分布不同，候选词集合的大小会动态变化，相较于</a:t>
            </a:r>
            <a:r>
              <a:rPr lang="en-US" altLang="zh-CN" b="0" i="0" dirty="0">
                <a:solidFill>
                  <a:srgbClr val="333333"/>
                </a:solidFill>
                <a:effectLst/>
                <a:latin typeface="-apple-system"/>
              </a:rPr>
              <a:t>top-k</a:t>
            </a:r>
            <a:r>
              <a:rPr lang="zh-CN" altLang="en-US" b="0" i="0" dirty="0">
                <a:solidFill>
                  <a:srgbClr val="333333"/>
                </a:solidFill>
                <a:effectLst/>
                <a:latin typeface="-apple-system"/>
              </a:rPr>
              <a:t>采样更加灵活；（</a:t>
            </a:r>
            <a:r>
              <a:rPr lang="en-US" altLang="zh-CN" b="0" i="0" dirty="0">
                <a:solidFill>
                  <a:srgbClr val="333333"/>
                </a:solidFill>
                <a:effectLst/>
                <a:latin typeface="-apple-system"/>
              </a:rPr>
              <a:t>2</a:t>
            </a:r>
            <a:r>
              <a:rPr lang="zh-CN" altLang="en-US" b="0" i="0" dirty="0">
                <a:solidFill>
                  <a:srgbClr val="333333"/>
                </a:solidFill>
                <a:effectLst/>
                <a:latin typeface="-apple-system"/>
              </a:rPr>
              <a:t>）由于解码词还是从头部候选集中筛选，这样根据概率动态调整的方式可以使生成的句子在满足多样性的同时又保持通顺。</a:t>
            </a:r>
            <a:endParaRPr lang="en-US" altLang="zh-CN" b="0" i="0" dirty="0">
              <a:solidFill>
                <a:srgbClr val="333333"/>
              </a:solidFill>
              <a:effectLst/>
              <a:latin typeface="-apple-system"/>
            </a:endParaRPr>
          </a:p>
          <a:p>
            <a:pPr algn="just"/>
            <a:endParaRPr lang="en-US" altLang="zh-CN" b="0" i="0" dirty="0">
              <a:solidFill>
                <a:srgbClr val="333333"/>
              </a:solidFill>
              <a:effectLst/>
              <a:latin typeface="-apple-system"/>
            </a:endParaRPr>
          </a:p>
          <a:p>
            <a:pPr algn="just"/>
            <a:r>
              <a:rPr lang="zh-CN" altLang="en-US" b="1" i="0" dirty="0">
                <a:solidFill>
                  <a:srgbClr val="333333"/>
                </a:solidFill>
                <a:effectLst/>
                <a:latin typeface="-apple-system"/>
              </a:rPr>
              <a:t>混合采样举例：</a:t>
            </a:r>
            <a:endParaRPr lang="en-US" altLang="zh-CN" b="1" i="0" dirty="0">
              <a:solidFill>
                <a:srgbClr val="333333"/>
              </a:solidFill>
              <a:effectLst/>
              <a:latin typeface="-apple-system"/>
            </a:endParaRPr>
          </a:p>
          <a:p>
            <a:pPr algn="just"/>
            <a:endParaRPr lang="en-US" altLang="zh-CN" b="0" i="0" dirty="0">
              <a:solidFill>
                <a:srgbClr val="333333"/>
              </a:solidFill>
              <a:effectLst/>
              <a:latin typeface="-apple-system"/>
            </a:endParaRPr>
          </a:p>
          <a:p>
            <a:pPr algn="just"/>
            <a:r>
              <a:rPr lang="zh-CN" altLang="en-US" b="0" i="0" dirty="0">
                <a:solidFill>
                  <a:srgbClr val="333333"/>
                </a:solidFill>
                <a:effectLst/>
                <a:latin typeface="-apple-system"/>
              </a:rPr>
              <a:t>在实际应用中，语言模型大多是针对特定任务选择多种方式进行结合来进行采样，如在可控文本生成模型 </a:t>
            </a:r>
            <a:r>
              <a:rPr lang="en-US" altLang="zh-CN" b="0" i="0" dirty="0">
                <a:solidFill>
                  <a:srgbClr val="333333"/>
                </a:solidFill>
                <a:effectLst/>
                <a:latin typeface="-apple-system"/>
              </a:rPr>
              <a:t>CTRL </a:t>
            </a:r>
            <a:r>
              <a:rPr lang="zh-CN" altLang="en-US" b="0" i="0" dirty="0">
                <a:solidFill>
                  <a:srgbClr val="333333"/>
                </a:solidFill>
                <a:effectLst/>
                <a:latin typeface="-apple-system"/>
              </a:rPr>
              <a:t>中，使用 </a:t>
            </a:r>
            <a:r>
              <a:rPr lang="en-US" altLang="zh-CN" b="0" i="0" dirty="0">
                <a:solidFill>
                  <a:srgbClr val="333333"/>
                </a:solidFill>
                <a:effectLst/>
                <a:latin typeface="-apple-system"/>
              </a:rPr>
              <a:t>top-k </a:t>
            </a:r>
            <a:r>
              <a:rPr lang="zh-CN" altLang="en-US" b="0" i="0" dirty="0">
                <a:solidFill>
                  <a:srgbClr val="333333"/>
                </a:solidFill>
                <a:effectLst/>
                <a:latin typeface="-apple-system"/>
              </a:rPr>
              <a:t>与 </a:t>
            </a:r>
            <a:r>
              <a:rPr lang="en-US" altLang="zh-CN" b="0" i="0" dirty="0">
                <a:solidFill>
                  <a:srgbClr val="333333"/>
                </a:solidFill>
                <a:effectLst/>
                <a:latin typeface="-apple-system"/>
              </a:rPr>
              <a:t>Temperature-controlled Stochastic Sampling </a:t>
            </a:r>
            <a:r>
              <a:rPr lang="zh-CN" altLang="en-US" b="0" i="0" dirty="0">
                <a:solidFill>
                  <a:srgbClr val="333333"/>
                </a:solidFill>
                <a:effectLst/>
                <a:latin typeface="-apple-system"/>
              </a:rPr>
              <a:t>结合的方式，其中，</a:t>
            </a:r>
            <a:r>
              <a:rPr lang="en-US" altLang="zh-CN" b="0" i="0" dirty="0">
                <a:solidFill>
                  <a:srgbClr val="333333"/>
                </a:solidFill>
                <a:effectLst/>
                <a:latin typeface="-apple-system"/>
              </a:rPr>
              <a:t>k </a:t>
            </a:r>
            <a:r>
              <a:rPr lang="zh-CN" altLang="en-US" b="0" i="0" dirty="0">
                <a:solidFill>
                  <a:srgbClr val="333333"/>
                </a:solidFill>
                <a:effectLst/>
                <a:latin typeface="-apple-system"/>
              </a:rPr>
              <a:t>的值是自适应的，随着 </a:t>
            </a:r>
            <a:r>
              <a:rPr lang="en-US" altLang="zh-CN" b="0" i="0" dirty="0">
                <a:solidFill>
                  <a:srgbClr val="333333"/>
                </a:solidFill>
                <a:effectLst/>
                <a:latin typeface="-apple-system"/>
              </a:rPr>
              <a:t>token </a:t>
            </a:r>
            <a:r>
              <a:rPr lang="zh-CN" altLang="en-US" b="0" i="0" dirty="0">
                <a:solidFill>
                  <a:srgbClr val="333333"/>
                </a:solidFill>
                <a:effectLst/>
                <a:latin typeface="-apple-system"/>
              </a:rPr>
              <a:t>的置信度大小而收缩</a:t>
            </a:r>
            <a:r>
              <a:rPr lang="en-US" altLang="zh-CN" b="0" i="0" dirty="0">
                <a:solidFill>
                  <a:srgbClr val="333333"/>
                </a:solidFill>
                <a:effectLst/>
                <a:latin typeface="-apple-system"/>
              </a:rPr>
              <a:t>——</a:t>
            </a:r>
            <a:r>
              <a:rPr lang="zh-CN" altLang="en-US" b="0" i="0" dirty="0">
                <a:solidFill>
                  <a:srgbClr val="333333"/>
                </a:solidFill>
                <a:effectLst/>
                <a:latin typeface="-apple-system"/>
              </a:rPr>
              <a:t>如果下个 </a:t>
            </a:r>
            <a:r>
              <a:rPr lang="en-US" altLang="zh-CN" b="0" i="0" dirty="0">
                <a:solidFill>
                  <a:srgbClr val="333333"/>
                </a:solidFill>
                <a:effectLst/>
                <a:latin typeface="-apple-system"/>
              </a:rPr>
              <a:t>token </a:t>
            </a:r>
            <a:r>
              <a:rPr lang="zh-CN" altLang="en-US" b="0" i="0" dirty="0">
                <a:solidFill>
                  <a:srgbClr val="333333"/>
                </a:solidFill>
                <a:effectLst/>
                <a:latin typeface="-apple-system"/>
              </a:rPr>
              <a:t>的置信度较高，</a:t>
            </a:r>
            <a:r>
              <a:rPr lang="en-US" altLang="zh-CN" b="0" i="0" dirty="0">
                <a:solidFill>
                  <a:srgbClr val="333333"/>
                </a:solidFill>
                <a:effectLst/>
                <a:latin typeface="-apple-system"/>
              </a:rPr>
              <a:t>k </a:t>
            </a:r>
            <a:r>
              <a:rPr lang="zh-CN" altLang="en-US" b="0" i="0" dirty="0">
                <a:solidFill>
                  <a:srgbClr val="333333"/>
                </a:solidFill>
                <a:effectLst/>
                <a:latin typeface="-apple-system"/>
              </a:rPr>
              <a:t>就小一些；当有多个高概率候选 </a:t>
            </a:r>
            <a:r>
              <a:rPr lang="en-US" altLang="zh-CN" b="0" i="0" dirty="0">
                <a:solidFill>
                  <a:srgbClr val="333333"/>
                </a:solidFill>
                <a:effectLst/>
                <a:latin typeface="-apple-system"/>
              </a:rPr>
              <a:t>token </a:t>
            </a:r>
            <a:r>
              <a:rPr lang="zh-CN" altLang="en-US" b="0" i="0" dirty="0">
                <a:solidFill>
                  <a:srgbClr val="333333"/>
                </a:solidFill>
                <a:effectLst/>
                <a:latin typeface="-apple-system"/>
              </a:rPr>
              <a:t>时，可能会产生重复采样某个 </a:t>
            </a:r>
            <a:r>
              <a:rPr lang="en-US" altLang="zh-CN" b="0" i="0" dirty="0">
                <a:solidFill>
                  <a:srgbClr val="333333"/>
                </a:solidFill>
                <a:effectLst/>
                <a:latin typeface="-apple-system"/>
              </a:rPr>
              <a:t>token </a:t>
            </a:r>
            <a:r>
              <a:rPr lang="zh-CN" altLang="en-US" b="0" i="0" dirty="0">
                <a:solidFill>
                  <a:srgbClr val="333333"/>
                </a:solidFill>
                <a:effectLst/>
                <a:latin typeface="-apple-system"/>
              </a:rPr>
              <a:t>的问题，这时，</a:t>
            </a:r>
            <a:r>
              <a:rPr lang="en-US" altLang="zh-CN" b="0" i="0" dirty="0">
                <a:solidFill>
                  <a:srgbClr val="333333"/>
                </a:solidFill>
                <a:effectLst/>
                <a:latin typeface="-apple-system"/>
              </a:rPr>
              <a:t>CTRL </a:t>
            </a:r>
            <a:r>
              <a:rPr lang="zh-CN" altLang="en-US" b="0" i="0" dirty="0">
                <a:solidFill>
                  <a:srgbClr val="333333"/>
                </a:solidFill>
                <a:effectLst/>
                <a:latin typeface="-apple-system"/>
              </a:rPr>
              <a:t>提出一种新的带有惩罚因子的采样方式，即对已产生的 </a:t>
            </a:r>
            <a:r>
              <a:rPr lang="en-US" altLang="zh-CN" b="0" i="0" dirty="0">
                <a:solidFill>
                  <a:srgbClr val="333333"/>
                </a:solidFill>
                <a:effectLst/>
                <a:latin typeface="-apple-system"/>
              </a:rPr>
              <a:t>token </a:t>
            </a:r>
            <a:r>
              <a:rPr lang="zh-CN" altLang="en-US" b="0" i="0" dirty="0">
                <a:solidFill>
                  <a:srgbClr val="333333"/>
                </a:solidFill>
                <a:effectLst/>
                <a:latin typeface="-apple-system"/>
              </a:rPr>
              <a:t>的概率进行打折，方式如下：</a:t>
            </a:r>
            <a:endParaRPr lang="en-US" altLang="zh-CN" b="0" i="0" dirty="0">
              <a:solidFill>
                <a:srgbClr val="333333"/>
              </a:solidFill>
              <a:effectLst/>
              <a:latin typeface="-apple-system"/>
            </a:endParaRPr>
          </a:p>
          <a:p>
            <a:pPr algn="just"/>
            <a:endParaRPr lang="en-US" altLang="zh-CN" b="0" i="0" dirty="0">
              <a:solidFill>
                <a:srgbClr val="333333"/>
              </a:solidFill>
              <a:effectLst/>
              <a:latin typeface="-apple-system"/>
            </a:endParaRPr>
          </a:p>
          <a:p>
            <a:pPr algn="l"/>
            <a:r>
              <a:rPr lang="zh-CN" altLang="en-US" b="0" i="0" dirty="0">
                <a:solidFill>
                  <a:srgbClr val="4D4D4D"/>
                </a:solidFill>
                <a:effectLst/>
                <a:latin typeface="-apple-system"/>
              </a:rPr>
              <a:t>其中，</a:t>
            </a:r>
            <a:r>
              <a:rPr lang="en" altLang="zh-CN" b="0" i="0" dirty="0" err="1">
                <a:solidFill>
                  <a:srgbClr val="4D4D4D"/>
                </a:solidFill>
                <a:effectLst/>
                <a:latin typeface="-apple-system"/>
              </a:rPr>
              <a:t>i</a:t>
            </a:r>
            <a:r>
              <a:rPr lang="en" altLang="zh-CN" b="0" i="0" dirty="0">
                <a:solidFill>
                  <a:srgbClr val="4D4D4D"/>
                </a:solidFill>
                <a:effectLst/>
                <a:latin typeface="-apple-system"/>
              </a:rPr>
              <a:t> </a:t>
            </a:r>
            <a:r>
              <a:rPr lang="zh-CN" altLang="en-US" b="0" i="0" dirty="0">
                <a:solidFill>
                  <a:srgbClr val="4D4D4D"/>
                </a:solidFill>
                <a:effectLst/>
                <a:latin typeface="-apple-system"/>
              </a:rPr>
              <a:t>是当前 </a:t>
            </a:r>
            <a:r>
              <a:rPr lang="en" altLang="zh-CN" b="0" i="0" dirty="0">
                <a:solidFill>
                  <a:srgbClr val="4D4D4D"/>
                </a:solidFill>
                <a:effectLst/>
                <a:latin typeface="-apple-system"/>
              </a:rPr>
              <a:t>token</a:t>
            </a:r>
            <a:r>
              <a:rPr lang="zh-CN" altLang="en" b="0" i="0" dirty="0">
                <a:solidFill>
                  <a:srgbClr val="4D4D4D"/>
                </a:solidFill>
                <a:effectLst/>
                <a:latin typeface="-apple-system"/>
              </a:rPr>
              <a:t>，</a:t>
            </a:r>
            <a:r>
              <a:rPr lang="en" altLang="zh-CN" b="0" i="0" dirty="0">
                <a:solidFill>
                  <a:srgbClr val="4D4D4D"/>
                </a:solidFill>
                <a:effectLst/>
                <a:latin typeface="-apple-system"/>
              </a:rPr>
              <a:t>g </a:t>
            </a:r>
            <a:r>
              <a:rPr lang="zh-CN" altLang="en-US" b="0" i="0" dirty="0">
                <a:solidFill>
                  <a:srgbClr val="4D4D4D"/>
                </a:solidFill>
                <a:effectLst/>
                <a:latin typeface="-apple-system"/>
              </a:rPr>
              <a:t>是已生成的 </a:t>
            </a:r>
            <a:r>
              <a:rPr lang="en" altLang="zh-CN" b="0" i="0" dirty="0">
                <a:solidFill>
                  <a:srgbClr val="4D4D4D"/>
                </a:solidFill>
                <a:effectLst/>
                <a:latin typeface="-apple-system"/>
              </a:rPr>
              <a:t>token </a:t>
            </a:r>
            <a:r>
              <a:rPr lang="zh-CN" altLang="en-US" b="0" i="0" dirty="0">
                <a:solidFill>
                  <a:srgbClr val="4D4D4D"/>
                </a:solidFill>
                <a:effectLst/>
                <a:latin typeface="-apple-system"/>
              </a:rPr>
              <a:t>集合，</a:t>
            </a:r>
            <a:r>
              <a:rPr lang="el-GR" altLang="zh-CN" b="0" i="0" dirty="0">
                <a:solidFill>
                  <a:srgbClr val="4D4D4D"/>
                </a:solidFill>
                <a:effectLst/>
                <a:latin typeface="-apple-system"/>
              </a:rPr>
              <a:t>θ </a:t>
            </a:r>
            <a:r>
              <a:rPr lang="zh-CN" altLang="en-US" b="0" i="0" dirty="0">
                <a:solidFill>
                  <a:srgbClr val="4D4D4D"/>
                </a:solidFill>
                <a:effectLst/>
                <a:latin typeface="-apple-system"/>
              </a:rPr>
              <a:t>是一个超参数，论文中提到当 </a:t>
            </a:r>
            <a:r>
              <a:rPr lang="el-GR" altLang="zh-CN" b="0" i="0" dirty="0">
                <a:solidFill>
                  <a:srgbClr val="4D4D4D"/>
                </a:solidFill>
                <a:effectLst/>
                <a:latin typeface="-apple-system"/>
              </a:rPr>
              <a:t>θ </a:t>
            </a:r>
            <a:r>
              <a:rPr lang="zh-CN" altLang="en-US" b="0" i="0" dirty="0">
                <a:solidFill>
                  <a:srgbClr val="4D4D4D"/>
                </a:solidFill>
                <a:effectLst/>
                <a:latin typeface="-apple-system"/>
              </a:rPr>
              <a:t>取值 </a:t>
            </a:r>
            <a:r>
              <a:rPr lang="en-US" altLang="zh-CN" b="0" i="0" dirty="0">
                <a:solidFill>
                  <a:srgbClr val="4D4D4D"/>
                </a:solidFill>
                <a:effectLst/>
                <a:latin typeface="-apple-system"/>
              </a:rPr>
              <a:t>1.2 </a:t>
            </a:r>
            <a:r>
              <a:rPr lang="zh-CN" altLang="en-US" b="0" i="0" dirty="0">
                <a:solidFill>
                  <a:srgbClr val="4D4D4D"/>
                </a:solidFill>
                <a:effectLst/>
                <a:latin typeface="-apple-system"/>
              </a:rPr>
              <a:t>时能取得不错的平衡。</a:t>
            </a:r>
          </a:p>
          <a:p>
            <a:pPr algn="l"/>
            <a:r>
              <a:rPr lang="zh-CN" altLang="en-US" b="0" i="0" dirty="0">
                <a:solidFill>
                  <a:srgbClr val="4D4D4D"/>
                </a:solidFill>
                <a:effectLst/>
                <a:latin typeface="-apple-system"/>
              </a:rPr>
              <a:t>上式中，如果 </a:t>
            </a:r>
            <a:r>
              <a:rPr lang="el-GR" altLang="zh-CN" b="0" i="0" dirty="0">
                <a:solidFill>
                  <a:srgbClr val="4D4D4D"/>
                </a:solidFill>
                <a:effectLst/>
                <a:latin typeface="-apple-system"/>
              </a:rPr>
              <a:t>τ </a:t>
            </a:r>
            <a:r>
              <a:rPr lang="zh-CN" altLang="en-US" b="0" i="0" dirty="0">
                <a:solidFill>
                  <a:srgbClr val="4D4D4D"/>
                </a:solidFill>
                <a:effectLst/>
                <a:latin typeface="-apple-system"/>
              </a:rPr>
              <a:t>趋近于无穷小，上述采样方式就愈接近贪婪采样，所以上述方式算是在贪婪采样与随机采样间取得一个平衡。</a:t>
            </a:r>
            <a:endParaRPr lang="en-US" altLang="zh-CN" b="0" i="0" dirty="0">
              <a:solidFill>
                <a:srgbClr val="333333"/>
              </a:solidFill>
              <a:effectLst/>
              <a:latin typeface="-apple-system"/>
            </a:endParaRPr>
          </a:p>
          <a:p>
            <a:pPr algn="just"/>
            <a:endParaRPr lang="en-US" altLang="zh-CN" b="0" i="0" dirty="0">
              <a:solidFill>
                <a:srgbClr val="333333"/>
              </a:solidFill>
              <a:effectLst/>
              <a:latin typeface="-apple-system"/>
            </a:endParaRPr>
          </a:p>
          <a:p>
            <a:pPr algn="just"/>
            <a:endParaRPr lang="en-US" altLang="zh-CN" b="0" i="0" dirty="0">
              <a:solidFill>
                <a:srgbClr val="333333"/>
              </a:solidFill>
              <a:effectLst/>
              <a:latin typeface="-apple-system"/>
            </a:endParaRPr>
          </a:p>
          <a:p>
            <a:pPr algn="just"/>
            <a:endParaRPr lang="zh-CN" altLang="en-US" b="0" i="0" dirty="0">
              <a:solidFill>
                <a:srgbClr val="333333"/>
              </a:solidFill>
              <a:effectLst/>
              <a:latin typeface="-apple-system"/>
            </a:endParaRPr>
          </a:p>
        </p:txBody>
      </p:sp>
    </p:spTree>
    <p:extLst>
      <p:ext uri="{BB962C8B-B14F-4D97-AF65-F5344CB8AC3E}">
        <p14:creationId xmlns:p14="http://schemas.microsoft.com/office/powerpoint/2010/main" val="29667301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1095819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Attention，正如其名，翻译为注意力。Attention与传统的Seq2Seq模型主要有以下两点不同。</a:t>
            </a:r>
          </a:p>
          <a:p>
            <a:endParaRPr lang="zh-CN" altLang="en-US" dirty="0"/>
          </a:p>
          <a:p>
            <a:r>
              <a:rPr lang="zh-CN" altLang="en-US" dirty="0"/>
              <a:t>在模型的编码阶段，encoder会把所有的节点的hidden state提供给decoder，而不仅仅只是encoder最后一个节点的hidden state，提供更多的数据给到decoder。</a:t>
            </a:r>
            <a:endParaRPr lang="en-US" altLang="zh-CN" dirty="0"/>
          </a:p>
          <a:p>
            <a:endParaRPr lang="en-US" altLang="zh-CN" dirty="0"/>
          </a:p>
          <a:p>
            <a:r>
              <a:rPr lang="zh-CN" altLang="en-US" dirty="0"/>
              <a:t>在模型的解码阶段，</a:t>
            </a:r>
            <a:r>
              <a:rPr lang="en-US" altLang="zh-CN" dirty="0"/>
              <a:t>decoder</a:t>
            </a:r>
            <a:r>
              <a:rPr lang="zh-CN" altLang="en-US" dirty="0"/>
              <a:t>并不是直接把</a:t>
            </a:r>
            <a:r>
              <a:rPr lang="en-US" altLang="zh-CN" dirty="0"/>
              <a:t>encoder</a:t>
            </a:r>
            <a:r>
              <a:rPr lang="zh-CN" altLang="en-US" dirty="0"/>
              <a:t>提供的所有</a:t>
            </a:r>
            <a:r>
              <a:rPr lang="en-US" altLang="zh-CN" dirty="0"/>
              <a:t>hidden state</a:t>
            </a:r>
            <a:r>
              <a:rPr lang="zh-CN" altLang="en-US" dirty="0"/>
              <a:t>作为输入，而是采取一种选择机制，把最符合当前位置的</a:t>
            </a:r>
            <a:r>
              <a:rPr lang="en-US" altLang="zh-CN" dirty="0"/>
              <a:t>hidden state</a:t>
            </a:r>
            <a:r>
              <a:rPr lang="zh-CN" altLang="en-US" dirty="0"/>
              <a:t>选出来，具体的步骤如下：</a:t>
            </a:r>
            <a:endParaRPr lang="en-US" altLang="zh-CN" dirty="0"/>
          </a:p>
          <a:p>
            <a:endParaRPr lang="zh-CN" altLang="en-US" dirty="0"/>
          </a:p>
          <a:p>
            <a:r>
              <a:rPr lang="zh-CN" altLang="en-US" dirty="0"/>
              <a:t>确定哪一个</a:t>
            </a:r>
            <a:r>
              <a:rPr lang="en-US" altLang="zh-CN" dirty="0"/>
              <a:t>hidden state</a:t>
            </a:r>
            <a:r>
              <a:rPr lang="zh-CN" altLang="en-US" dirty="0"/>
              <a:t>与当前节点关系最为密切</a:t>
            </a:r>
          </a:p>
          <a:p>
            <a:r>
              <a:rPr lang="zh-CN" altLang="en-US" dirty="0"/>
              <a:t>计算每一个</a:t>
            </a:r>
            <a:r>
              <a:rPr lang="en-US" altLang="zh-CN" dirty="0"/>
              <a:t>hidden state</a:t>
            </a:r>
            <a:r>
              <a:rPr lang="zh-CN" altLang="en-US" dirty="0"/>
              <a:t>的分数值（具体怎么计算我们下文讲解）</a:t>
            </a:r>
          </a:p>
          <a:p>
            <a:endParaRPr lang="en-US" altLang="zh-CN" dirty="0"/>
          </a:p>
          <a:p>
            <a:r>
              <a:rPr lang="zh-CN" altLang="en-US" dirty="0"/>
              <a:t>对每个分数值做一个</a:t>
            </a:r>
            <a:r>
              <a:rPr lang="en-US" altLang="zh-CN" dirty="0" err="1"/>
              <a:t>softmax</a:t>
            </a:r>
            <a:r>
              <a:rPr lang="zh-CN" altLang="en-US" dirty="0"/>
              <a:t>的计算，这能让相关性高的</a:t>
            </a:r>
            <a:r>
              <a:rPr lang="en-US" altLang="zh-CN" dirty="0"/>
              <a:t>hidden state</a:t>
            </a:r>
            <a:r>
              <a:rPr lang="zh-CN" altLang="en-US" dirty="0"/>
              <a:t>的分数值更大，相关性低的</a:t>
            </a:r>
            <a:r>
              <a:rPr lang="en-US" altLang="zh-CN" dirty="0"/>
              <a:t>hidden state</a:t>
            </a:r>
            <a:r>
              <a:rPr lang="zh-CN" altLang="en-US" dirty="0"/>
              <a:t>的分数值更低</a:t>
            </a:r>
            <a:endParaRPr lang="en-US" altLang="zh-CN" dirty="0"/>
          </a:p>
          <a:p>
            <a:endParaRPr lang="en-US" altLang="zh-CN" dirty="0"/>
          </a:p>
          <a:p>
            <a:r>
              <a:rPr lang="zh-CN" altLang="en-US" dirty="0"/>
              <a:t>把每一个</a:t>
            </a:r>
            <a:r>
              <a:rPr lang="en-US" altLang="zh-CN" dirty="0"/>
              <a:t>encoder</a:t>
            </a:r>
            <a:r>
              <a:rPr lang="zh-CN" altLang="en-US" dirty="0"/>
              <a:t>节点的</a:t>
            </a:r>
            <a:r>
              <a:rPr lang="en-US" altLang="zh-CN" dirty="0"/>
              <a:t>hidden states</a:t>
            </a:r>
            <a:r>
              <a:rPr lang="zh-CN" altLang="en-US" dirty="0"/>
              <a:t>的值与</a:t>
            </a:r>
            <a:r>
              <a:rPr lang="en-US" altLang="zh-CN" dirty="0"/>
              <a:t>decoder</a:t>
            </a:r>
            <a:r>
              <a:rPr lang="zh-CN" altLang="en-US" dirty="0"/>
              <a:t>当前节点的上一个节点的</a:t>
            </a:r>
            <a:r>
              <a:rPr lang="en-US" altLang="zh-CN" dirty="0"/>
              <a:t>hidden state</a:t>
            </a:r>
            <a:r>
              <a:rPr lang="zh-CN" altLang="en-US" dirty="0"/>
              <a:t>相乘，如下图，</a:t>
            </a:r>
            <a:r>
              <a:rPr lang="en-US" altLang="zh-CN" dirty="0"/>
              <a:t>h1</a:t>
            </a:r>
            <a:r>
              <a:rPr lang="zh-CN" altLang="en-US" dirty="0"/>
              <a:t>、</a:t>
            </a:r>
            <a:r>
              <a:rPr lang="en-US" altLang="zh-CN" dirty="0"/>
              <a:t>h2</a:t>
            </a:r>
            <a:r>
              <a:rPr lang="zh-CN" altLang="en-US" dirty="0"/>
              <a:t>、</a:t>
            </a:r>
            <a:r>
              <a:rPr lang="en-US" altLang="zh-CN" dirty="0"/>
              <a:t>h3</a:t>
            </a:r>
            <a:r>
              <a:rPr lang="zh-CN" altLang="en-US" dirty="0"/>
              <a:t>分别与当前节点的上一节点的</a:t>
            </a:r>
            <a:r>
              <a:rPr lang="en-US" altLang="zh-CN" dirty="0"/>
              <a:t>hidden state</a:t>
            </a:r>
            <a:r>
              <a:rPr lang="zh-CN" altLang="en-US" dirty="0"/>
              <a:t>进行相乘</a:t>
            </a:r>
            <a:r>
              <a:rPr lang="en-US" altLang="zh-CN" dirty="0"/>
              <a:t>(</a:t>
            </a:r>
            <a:r>
              <a:rPr lang="zh-CN" altLang="en-US" dirty="0"/>
              <a:t>如果是第一个</a:t>
            </a:r>
            <a:r>
              <a:rPr lang="en-US" altLang="zh-CN" dirty="0"/>
              <a:t>decoder</a:t>
            </a:r>
            <a:r>
              <a:rPr lang="zh-CN" altLang="en-US" dirty="0"/>
              <a:t>节点，需要随机初始化一个</a:t>
            </a:r>
            <a:r>
              <a:rPr lang="en-US" altLang="zh-CN" dirty="0"/>
              <a:t>hidden state)</a:t>
            </a:r>
            <a:r>
              <a:rPr lang="zh-CN" altLang="en-US" dirty="0"/>
              <a:t>，最后会获得三个值，这三个值就是上文提到的</a:t>
            </a:r>
            <a:r>
              <a:rPr lang="en-US" altLang="zh-CN" dirty="0"/>
              <a:t>hidden state</a:t>
            </a:r>
            <a:r>
              <a:rPr lang="zh-CN" altLang="en-US" dirty="0"/>
              <a:t>的分数，注意，这个数值对于每一个</a:t>
            </a:r>
            <a:r>
              <a:rPr lang="en-US" altLang="zh-CN" dirty="0"/>
              <a:t>encoder</a:t>
            </a:r>
            <a:r>
              <a:rPr lang="zh-CN" altLang="en-US" dirty="0"/>
              <a:t>的节点来说是不一样的，把该分数值进行</a:t>
            </a:r>
            <a:r>
              <a:rPr lang="en-US" altLang="zh-CN" dirty="0" err="1"/>
              <a:t>softmax</a:t>
            </a:r>
            <a:r>
              <a:rPr lang="zh-CN" altLang="en-US" dirty="0"/>
              <a:t>计算，计算之后的值就是每一个</a:t>
            </a:r>
            <a:r>
              <a:rPr lang="en-US" altLang="zh-CN" dirty="0"/>
              <a:t>encoder</a:t>
            </a:r>
            <a:r>
              <a:rPr lang="zh-CN" altLang="en-US" dirty="0"/>
              <a:t>节点的</a:t>
            </a:r>
            <a:r>
              <a:rPr lang="en-US" altLang="zh-CN" dirty="0"/>
              <a:t>hidden states</a:t>
            </a:r>
            <a:r>
              <a:rPr lang="zh-CN" altLang="en-US" dirty="0"/>
              <a:t>对于当前节点的权重，把权重与原</a:t>
            </a:r>
            <a:r>
              <a:rPr lang="en-US" altLang="zh-CN" dirty="0"/>
              <a:t>hidden states</a:t>
            </a:r>
            <a:r>
              <a:rPr lang="zh-CN" altLang="en-US" dirty="0"/>
              <a:t>相乘并相加，得到的结果即是当前节点的</a:t>
            </a:r>
            <a:r>
              <a:rPr lang="en-US" altLang="zh-CN" dirty="0"/>
              <a:t>hidden state</a:t>
            </a:r>
            <a:r>
              <a:rPr lang="zh-CN" altLang="en-US" dirty="0"/>
              <a:t>。可以发现，其实</a:t>
            </a:r>
            <a:r>
              <a:rPr lang="en-US" altLang="zh-CN" dirty="0"/>
              <a:t>Attention</a:t>
            </a:r>
            <a:r>
              <a:rPr lang="zh-CN" altLang="en-US" dirty="0"/>
              <a:t>的关键就是计算这个分值。</a:t>
            </a:r>
            <a:endParaRPr lang="en-US" altLang="zh-CN" dirty="0"/>
          </a:p>
          <a:p>
            <a:endParaRPr lang="en-US" altLang="zh-CN" dirty="0"/>
          </a:p>
          <a:p>
            <a:endParaRPr lang="zh-CN" altLang="en-US" dirty="0"/>
          </a:p>
        </p:txBody>
      </p:sp>
    </p:spTree>
    <p:extLst>
      <p:ext uri="{BB962C8B-B14F-4D97-AF65-F5344CB8AC3E}">
        <p14:creationId xmlns:p14="http://schemas.microsoft.com/office/powerpoint/2010/main" val="7089167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nSpc>
                <a:spcPct val="150000"/>
              </a:lnSpc>
            </a:pPr>
            <a:endParaRPr lang="zh-CN" altLang="en-US" dirty="0"/>
          </a:p>
        </p:txBody>
      </p:sp>
    </p:spTree>
    <p:extLst>
      <p:ext uri="{BB962C8B-B14F-4D97-AF65-F5344CB8AC3E}">
        <p14:creationId xmlns:p14="http://schemas.microsoft.com/office/powerpoint/2010/main" val="2330526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121212"/>
                </a:solidFill>
                <a:effectLst/>
                <a:latin typeface="-apple-system"/>
              </a:rPr>
              <a:t>针对这一问题，</a:t>
            </a:r>
            <a:r>
              <a:rPr lang="en-US" altLang="zh-CN" b="0" i="0" dirty="0">
                <a:solidFill>
                  <a:srgbClr val="121212"/>
                </a:solidFill>
                <a:effectLst/>
                <a:latin typeface="-apple-system"/>
              </a:rPr>
              <a:t>2017</a:t>
            </a:r>
            <a:r>
              <a:rPr lang="zh-CN" altLang="en-US" b="0" i="0" dirty="0">
                <a:solidFill>
                  <a:srgbClr val="121212"/>
                </a:solidFill>
                <a:effectLst/>
                <a:latin typeface="-apple-system"/>
              </a:rPr>
              <a:t>年</a:t>
            </a:r>
            <a:r>
              <a:rPr lang="en-US" altLang="zh-CN" b="0" i="0" dirty="0">
                <a:solidFill>
                  <a:srgbClr val="121212"/>
                </a:solidFill>
                <a:effectLst/>
                <a:latin typeface="-apple-system"/>
              </a:rPr>
              <a:t>google</a:t>
            </a:r>
            <a:r>
              <a:rPr lang="zh-CN" altLang="en-US" b="0" i="0" dirty="0">
                <a:solidFill>
                  <a:srgbClr val="121212"/>
                </a:solidFill>
                <a:effectLst/>
                <a:latin typeface="-apple-system"/>
              </a:rPr>
              <a:t>的机器翻译团队在</a:t>
            </a:r>
            <a:r>
              <a:rPr lang="en-US" altLang="zh-CN" b="0" i="0" dirty="0">
                <a:solidFill>
                  <a:srgbClr val="121212"/>
                </a:solidFill>
                <a:effectLst/>
                <a:latin typeface="-apple-system"/>
              </a:rPr>
              <a:t>NIPS</a:t>
            </a:r>
            <a:r>
              <a:rPr lang="zh-CN" altLang="en-US" b="0" i="0" dirty="0">
                <a:solidFill>
                  <a:srgbClr val="121212"/>
                </a:solidFill>
                <a:effectLst/>
                <a:latin typeface="-apple-system"/>
              </a:rPr>
              <a:t>上发表了</a:t>
            </a:r>
            <a:r>
              <a:rPr lang="en-US" altLang="zh-CN" b="1" i="0" dirty="0">
                <a:solidFill>
                  <a:srgbClr val="121212"/>
                </a:solidFill>
                <a:effectLst/>
                <a:latin typeface="-apple-system"/>
              </a:rPr>
              <a:t>Attention is all you need</a:t>
            </a:r>
            <a:r>
              <a:rPr lang="zh-CN" altLang="en-US" b="0" i="0" dirty="0">
                <a:solidFill>
                  <a:srgbClr val="121212"/>
                </a:solidFill>
                <a:effectLst/>
                <a:latin typeface="-apple-system"/>
              </a:rPr>
              <a:t>的文章，开创性地提出了在序列转录领域，完全抛弃 </a:t>
            </a:r>
            <a:r>
              <a:rPr lang="en-US" altLang="zh-CN" b="0" i="0" dirty="0">
                <a:solidFill>
                  <a:srgbClr val="121212"/>
                </a:solidFill>
                <a:effectLst/>
                <a:latin typeface="-apple-system"/>
              </a:rPr>
              <a:t>CNN</a:t>
            </a:r>
            <a:r>
              <a:rPr lang="zh-CN" altLang="en-US" b="0" i="0" dirty="0">
                <a:solidFill>
                  <a:srgbClr val="121212"/>
                </a:solidFill>
                <a:effectLst/>
                <a:latin typeface="-apple-system"/>
              </a:rPr>
              <a:t>和</a:t>
            </a:r>
            <a:r>
              <a:rPr lang="en-US" altLang="zh-CN" b="0" i="0" dirty="0">
                <a:solidFill>
                  <a:srgbClr val="121212"/>
                </a:solidFill>
                <a:effectLst/>
                <a:latin typeface="-apple-system"/>
              </a:rPr>
              <a:t>RNN</a:t>
            </a:r>
            <a:r>
              <a:rPr lang="zh-CN" altLang="en-US" b="0" i="0" dirty="0">
                <a:solidFill>
                  <a:srgbClr val="121212"/>
                </a:solidFill>
                <a:effectLst/>
                <a:latin typeface="-apple-system"/>
              </a:rPr>
              <a:t>，只依赖</a:t>
            </a:r>
            <a:r>
              <a:rPr lang="en-US" altLang="zh-CN" b="0" i="0" dirty="0">
                <a:solidFill>
                  <a:srgbClr val="FF0000"/>
                </a:solidFill>
                <a:effectLst/>
                <a:latin typeface="-apple-system"/>
              </a:rPr>
              <a:t>Attention-</a:t>
            </a:r>
            <a:r>
              <a:rPr lang="zh-CN" altLang="en-US" b="0" i="0" dirty="0">
                <a:solidFill>
                  <a:srgbClr val="FF0000"/>
                </a:solidFill>
                <a:effectLst/>
                <a:latin typeface="-apple-system"/>
              </a:rPr>
              <a:t>注意力</a:t>
            </a:r>
            <a:r>
              <a:rPr lang="zh-CN" altLang="en-US" b="0" i="0" dirty="0">
                <a:solidFill>
                  <a:srgbClr val="121212"/>
                </a:solidFill>
                <a:effectLst/>
                <a:latin typeface="-apple-system"/>
              </a:rPr>
              <a:t>结构的简单的网络架构，名为</a:t>
            </a:r>
            <a:r>
              <a:rPr lang="en-US" altLang="zh-CN" b="0" i="0" dirty="0">
                <a:solidFill>
                  <a:srgbClr val="FF0000"/>
                </a:solidFill>
                <a:effectLst/>
                <a:latin typeface="-apple-system"/>
              </a:rPr>
              <a:t>Transformer</a:t>
            </a:r>
            <a:r>
              <a:rPr lang="zh-CN" altLang="en-US" b="0" i="0" dirty="0">
                <a:solidFill>
                  <a:srgbClr val="121212"/>
                </a:solidFill>
                <a:effectLst/>
                <a:latin typeface="-apple-system"/>
              </a:rPr>
              <a:t>；论文实现的任务是机器翻译。</a:t>
            </a:r>
            <a:r>
              <a:rPr lang="zh-CN" altLang="en-US" b="0" i="0" dirty="0">
                <a:solidFill>
                  <a:srgbClr val="B4B4B4"/>
                </a:solidFill>
                <a:effectLst/>
                <a:latin typeface="-apple-system"/>
              </a:rPr>
              <a:t>自注意力机制提出，可以并行计算，输出结果同时求得。</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121212"/>
              </a:solidFill>
              <a:effectLst/>
              <a:latin typeface="-apple-system"/>
            </a:endParaRPr>
          </a:p>
          <a:p>
            <a:endParaRPr lang="en-US" altLang="zh-CN" dirty="0"/>
          </a:p>
        </p:txBody>
      </p:sp>
    </p:spTree>
    <p:extLst>
      <p:ext uri="{BB962C8B-B14F-4D97-AF65-F5344CB8AC3E}">
        <p14:creationId xmlns:p14="http://schemas.microsoft.com/office/powerpoint/2010/main" val="15506197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0" i="0" dirty="0">
                <a:solidFill>
                  <a:srgbClr val="000000"/>
                </a:solidFill>
                <a:effectLst/>
                <a:latin typeface="Optima-Regular"/>
              </a:rPr>
              <a:t>为了使大家更好地理解</a:t>
            </a:r>
            <a:r>
              <a:rPr lang="en-US" altLang="zh-CN" b="0" i="0" dirty="0">
                <a:solidFill>
                  <a:srgbClr val="000000"/>
                </a:solidFill>
                <a:effectLst/>
                <a:latin typeface="Optima-Regular"/>
              </a:rPr>
              <a:t>Transformer</a:t>
            </a:r>
            <a:r>
              <a:rPr lang="zh-CN" altLang="en-US" b="0" i="0" dirty="0">
                <a:solidFill>
                  <a:srgbClr val="000000"/>
                </a:solidFill>
                <a:effectLst/>
                <a:latin typeface="Optima-Regular"/>
              </a:rPr>
              <a:t>架构，我们从宏观的视角开始，首先将这个模型看成是一个黑箱操作。在机器翻译中，就是输入一种语言，输出另一种语言。</a:t>
            </a:r>
            <a:endParaRPr lang="en-US" altLang="zh-CN" b="0" i="0" dirty="0">
              <a:solidFill>
                <a:srgbClr val="000000"/>
              </a:solidFill>
              <a:effectLst/>
              <a:latin typeface="Optima-Regular"/>
            </a:endParaRPr>
          </a:p>
          <a:p>
            <a:endParaRPr lang="en-US" altLang="zh-CN" b="0" i="0" dirty="0">
              <a:solidFill>
                <a:srgbClr val="000000"/>
              </a:solidFill>
              <a:effectLst/>
              <a:latin typeface="Optima-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apple-system"/>
              </a:rPr>
              <a:t>我们慢慢打开这个黑箱，首先可以看到</a:t>
            </a:r>
            <a:r>
              <a:rPr lang="en-US" altLang="zh-CN" b="0" i="0" dirty="0">
                <a:solidFill>
                  <a:srgbClr val="333333"/>
                </a:solidFill>
                <a:effectLst/>
                <a:latin typeface="-apple-system"/>
              </a:rPr>
              <a:t>Transformer</a:t>
            </a:r>
            <a:r>
              <a:rPr lang="zh-CN" altLang="en-US" b="0" i="0" dirty="0">
                <a:solidFill>
                  <a:srgbClr val="333333"/>
                </a:solidFill>
                <a:effectLst/>
                <a:latin typeface="-apple-system"/>
              </a:rPr>
              <a:t>仍然采用 编码器</a:t>
            </a:r>
            <a:r>
              <a:rPr lang="en-US" altLang="zh-CN" b="0" i="0" dirty="0">
                <a:solidFill>
                  <a:srgbClr val="333333"/>
                </a:solidFill>
                <a:effectLst/>
                <a:latin typeface="-apple-system"/>
              </a:rPr>
              <a:t>-</a:t>
            </a:r>
            <a:r>
              <a:rPr lang="zh-CN" altLang="en-US" b="0" i="0" dirty="0">
                <a:solidFill>
                  <a:srgbClr val="333333"/>
                </a:solidFill>
                <a:effectLst/>
                <a:latin typeface="-apple-system"/>
              </a:rPr>
              <a:t>解码器结构，它是由编码组件、解码组件和它们之间的连接组成。</a:t>
            </a:r>
            <a:endParaRPr lang="zh-CN" altLang="en-US" dirty="0"/>
          </a:p>
          <a:p>
            <a:endParaRPr lang="en-US" altLang="zh-CN" b="0" i="0" dirty="0">
              <a:solidFill>
                <a:srgbClr val="000000"/>
              </a:solidFill>
              <a:effectLst/>
              <a:latin typeface="Optima-Regular"/>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apple-system"/>
              </a:rPr>
              <a:t>再进一步，可以看到编码组件部分由一堆编码器（</a:t>
            </a:r>
            <a:r>
              <a:rPr lang="en-US" altLang="zh-CN" b="0" i="0" dirty="0">
                <a:solidFill>
                  <a:srgbClr val="333333"/>
                </a:solidFill>
                <a:effectLst/>
                <a:latin typeface="-apple-system"/>
              </a:rPr>
              <a:t>encoder</a:t>
            </a:r>
            <a:r>
              <a:rPr lang="zh-CN" altLang="en-US" b="0" i="0" dirty="0">
                <a:solidFill>
                  <a:srgbClr val="333333"/>
                </a:solidFill>
                <a:effectLst/>
                <a:latin typeface="-apple-system"/>
              </a:rPr>
              <a:t>）构成（论文中是将</a:t>
            </a:r>
            <a:r>
              <a:rPr lang="en-US" altLang="zh-CN" b="0" i="0" dirty="0">
                <a:solidFill>
                  <a:srgbClr val="333333"/>
                </a:solidFill>
                <a:effectLst/>
                <a:latin typeface="-apple-system"/>
              </a:rPr>
              <a:t>6</a:t>
            </a:r>
            <a:r>
              <a:rPr lang="zh-CN" altLang="en-US" b="0" i="0" dirty="0">
                <a:solidFill>
                  <a:srgbClr val="333333"/>
                </a:solidFill>
                <a:effectLst/>
                <a:latin typeface="-apple-system"/>
              </a:rPr>
              <a:t>个编码器叠在一起）。解码组件部分也是由相同数量（与编码器对应）的解码器（</a:t>
            </a:r>
            <a:r>
              <a:rPr lang="en-US" altLang="zh-CN" b="0" i="0" dirty="0">
                <a:solidFill>
                  <a:srgbClr val="333333"/>
                </a:solidFill>
                <a:effectLst/>
                <a:latin typeface="-apple-system"/>
              </a:rPr>
              <a:t>decoder</a:t>
            </a:r>
            <a:r>
              <a:rPr lang="zh-CN" altLang="en-US" b="0" i="0" dirty="0">
                <a:solidFill>
                  <a:srgbClr val="333333"/>
                </a:solidFill>
                <a:effectLst/>
                <a:latin typeface="-apple-system"/>
              </a:rPr>
              <a:t>）组成的。</a:t>
            </a:r>
            <a:endParaRPr lang="en-US" altLang="zh-CN" b="0" i="0" dirty="0">
              <a:solidFill>
                <a:srgbClr val="333333"/>
              </a:solidFill>
              <a:effectLst/>
              <a:latin typeface="-apple-system"/>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33333"/>
              </a:solidFill>
              <a:effectLst/>
              <a:latin typeface="-apple-system"/>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b="0" i="0" dirty="0">
                <a:solidFill>
                  <a:srgbClr val="222222"/>
                </a:solidFill>
                <a:effectLst/>
                <a:latin typeface="-apple-system"/>
              </a:rPr>
              <a:t>接下来，我们看一下编码器和解码器的主要结构，可以看到每个编码器都可以分解成两个子层。</a:t>
            </a:r>
            <a:r>
              <a:rPr lang="zh-CN" altLang="en-US" sz="1200" b="0" i="0" dirty="0">
                <a:solidFill>
                  <a:srgbClr val="222222"/>
                </a:solidFill>
                <a:effectLst/>
                <a:latin typeface="-apple-system"/>
              </a:rPr>
              <a:t>从编码器输入的句子首先会经过一个自注意力（</a:t>
            </a:r>
            <a:r>
              <a:rPr lang="en-US" altLang="zh-CN" sz="1200" b="0" i="0" dirty="0">
                <a:solidFill>
                  <a:srgbClr val="222222"/>
                </a:solidFill>
                <a:effectLst/>
                <a:latin typeface="-apple-system"/>
              </a:rPr>
              <a:t>self-attention</a:t>
            </a:r>
            <a:r>
              <a:rPr lang="zh-CN" altLang="en-US" sz="1200" b="0" i="0" dirty="0">
                <a:solidFill>
                  <a:srgbClr val="222222"/>
                </a:solidFill>
                <a:effectLst/>
                <a:latin typeface="-apple-system"/>
              </a:rPr>
              <a:t>）层，这层帮助编码器在对每个单词编码时关注输入句子的其他单词。</a:t>
            </a:r>
            <a:r>
              <a:rPr lang="zh-CN" altLang="en-US" dirty="0">
                <a:effectLst/>
              </a:rPr>
              <a:t>这个想法是在语言的翻译过程中，不只有从目标语言到源语言的联系，目标语言和源语言内部同样存在联系（可以认为语法也包括在内），因此可以通过一个自注意力机制来捕捉这种联系。</a:t>
            </a:r>
            <a:r>
              <a:rPr lang="zh-CN" altLang="en-US" sz="1200" b="0" i="0" dirty="0">
                <a:solidFill>
                  <a:srgbClr val="333333"/>
                </a:solidFill>
                <a:effectLst/>
                <a:latin typeface="-apple-system"/>
              </a:rPr>
              <a:t>自注意力层的输出会传递到前馈（</a:t>
            </a:r>
            <a:r>
              <a:rPr lang="en-US" altLang="zh-CN" sz="1200" b="0" i="0" dirty="0">
                <a:solidFill>
                  <a:srgbClr val="333333"/>
                </a:solidFill>
                <a:effectLst/>
                <a:latin typeface="-apple-system"/>
              </a:rPr>
              <a:t>feed-forward</a:t>
            </a:r>
            <a:r>
              <a:rPr lang="zh-CN" altLang="en-US" sz="1200" b="0" i="0" dirty="0">
                <a:solidFill>
                  <a:srgbClr val="333333"/>
                </a:solidFill>
                <a:effectLst/>
                <a:latin typeface="-apple-system"/>
              </a:rPr>
              <a:t>）神经网络中。每个位置的单词对应的前馈神经网络都完全一样。</a:t>
            </a:r>
            <a:endParaRPr lang="en-US" altLang="zh-CN" sz="1200" b="0" i="0" dirty="0">
              <a:solidFill>
                <a:srgbClr val="333333"/>
              </a:solidFill>
              <a:effectLst/>
              <a:latin typeface="-apple-system"/>
            </a:endParaRPr>
          </a:p>
          <a:p>
            <a:pPr algn="just">
              <a:lnSpc>
                <a:spcPct val="150000"/>
              </a:lnSpc>
            </a:pPr>
            <a:endParaRPr lang="en-US" altLang="zh-CN" sz="1200" b="0" i="0" dirty="0">
              <a:solidFill>
                <a:srgbClr val="333333"/>
              </a:solidFill>
              <a:effectLst/>
              <a:latin typeface="-apple-system"/>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1200" b="0" i="0" dirty="0">
                <a:solidFill>
                  <a:srgbClr val="333333"/>
                </a:solidFill>
                <a:effectLst/>
                <a:latin typeface="-apple-system"/>
              </a:rPr>
              <a:t>解码器中也有编码器的自注意力（</a:t>
            </a:r>
            <a:r>
              <a:rPr lang="en-US" altLang="zh-CN" sz="1200" b="0" i="0" dirty="0">
                <a:solidFill>
                  <a:srgbClr val="333333"/>
                </a:solidFill>
                <a:effectLst/>
                <a:latin typeface="-apple-system"/>
              </a:rPr>
              <a:t>self-attention</a:t>
            </a:r>
            <a:r>
              <a:rPr lang="zh-CN" altLang="en-US" sz="1200" b="0" i="0" dirty="0">
                <a:solidFill>
                  <a:srgbClr val="333333"/>
                </a:solidFill>
                <a:effectLst/>
                <a:latin typeface="-apple-system"/>
              </a:rPr>
              <a:t>）层和前馈（</a:t>
            </a:r>
            <a:r>
              <a:rPr lang="en-US" altLang="zh-CN" sz="1200" b="0" i="0" dirty="0">
                <a:solidFill>
                  <a:srgbClr val="333333"/>
                </a:solidFill>
                <a:effectLst/>
                <a:latin typeface="-apple-system"/>
              </a:rPr>
              <a:t>feed-forward</a:t>
            </a:r>
            <a:r>
              <a:rPr lang="zh-CN" altLang="en-US" sz="1200" b="0" i="0" dirty="0">
                <a:solidFill>
                  <a:srgbClr val="333333"/>
                </a:solidFill>
                <a:effectLst/>
                <a:latin typeface="-apple-system"/>
              </a:rPr>
              <a:t>）层。除此之外，这两个层之间还有一个注意力层，用来关注输入句子的相关部分（和</a:t>
            </a:r>
            <a:r>
              <a:rPr lang="en-US" altLang="zh-CN" sz="1200" b="0" i="0" dirty="0">
                <a:solidFill>
                  <a:srgbClr val="333333"/>
                </a:solidFill>
                <a:effectLst/>
                <a:latin typeface="-apple-system"/>
              </a:rPr>
              <a:t>seq2seq</a:t>
            </a:r>
            <a:r>
              <a:rPr lang="zh-CN" altLang="en-US" sz="1200" b="0" i="0" dirty="0">
                <a:solidFill>
                  <a:srgbClr val="333333"/>
                </a:solidFill>
                <a:effectLst/>
                <a:latin typeface="-apple-system"/>
              </a:rPr>
              <a:t>模型的注意力作用相似）。</a:t>
            </a:r>
            <a:endParaRPr lang="en-US" altLang="zh-CN" sz="1200" b="0" i="0" dirty="0">
              <a:solidFill>
                <a:srgbClr val="333333"/>
              </a:solidFill>
              <a:effectLst/>
              <a:latin typeface="-apple-system"/>
            </a:endParaRPr>
          </a:p>
          <a:p>
            <a:pPr marL="0" marR="0" lvl="0" indent="0" algn="just" defTabSz="914400" rtl="0" eaLnBrk="1" fontAlgn="auto" latinLnBrk="0" hangingPunct="1">
              <a:lnSpc>
                <a:spcPct val="150000"/>
              </a:lnSpc>
              <a:spcBef>
                <a:spcPts val="0"/>
              </a:spcBef>
              <a:spcAft>
                <a:spcPts val="0"/>
              </a:spcAft>
              <a:buClrTx/>
              <a:buSzTx/>
              <a:buFontTx/>
              <a:buNone/>
              <a:tabLst/>
              <a:defRPr/>
            </a:pPr>
            <a:endParaRPr lang="en-US" altLang="zh-CN" sz="1200" b="0" i="0" dirty="0">
              <a:solidFill>
                <a:srgbClr val="333333"/>
              </a:solidFill>
              <a:effectLst/>
              <a:latin typeface="-apple-system"/>
            </a:endParaRPr>
          </a:p>
          <a:p>
            <a:pPr marL="0" marR="0" lvl="0" indent="0" algn="just" defTabSz="914400" rtl="0" eaLnBrk="1" fontAlgn="auto" latinLnBrk="0" hangingPunct="1">
              <a:lnSpc>
                <a:spcPct val="150000"/>
              </a:lnSpc>
              <a:spcBef>
                <a:spcPts val="0"/>
              </a:spcBef>
              <a:spcAft>
                <a:spcPts val="0"/>
              </a:spcAft>
              <a:buClrTx/>
              <a:buSzTx/>
              <a:buFontTx/>
              <a:buNone/>
              <a:tabLst/>
              <a:defRPr/>
            </a:pPr>
            <a:r>
              <a:rPr lang="zh-CN" altLang="en-US" sz="1200" b="0" i="0" dirty="0">
                <a:solidFill>
                  <a:srgbClr val="333333"/>
                </a:solidFill>
                <a:effectLst/>
                <a:latin typeface="-apple-system"/>
              </a:rPr>
              <a:t>对 </a:t>
            </a:r>
            <a:r>
              <a:rPr lang="en-US" altLang="zh-CN" sz="1200" b="0" i="0" dirty="0">
                <a:solidFill>
                  <a:srgbClr val="333333"/>
                </a:solidFill>
                <a:effectLst/>
                <a:latin typeface="-apple-system"/>
              </a:rPr>
              <a:t>Transformer</a:t>
            </a:r>
            <a:r>
              <a:rPr lang="zh-CN" altLang="en-US" sz="1200" b="0" i="0" dirty="0">
                <a:solidFill>
                  <a:srgbClr val="333333"/>
                </a:solidFill>
                <a:effectLst/>
                <a:latin typeface="-apple-system"/>
              </a:rPr>
              <a:t> 有一个感性的认识之后，我们来深入它的内部结构，看一下它是如何运作的。</a:t>
            </a:r>
          </a:p>
        </p:txBody>
      </p:sp>
    </p:spTree>
    <p:extLst>
      <p:ext uri="{BB962C8B-B14F-4D97-AF65-F5344CB8AC3E}">
        <p14:creationId xmlns:p14="http://schemas.microsoft.com/office/powerpoint/2010/main" val="10577425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effectLst/>
              </a:rPr>
              <a:t>编码器由</a:t>
            </a:r>
            <a:r>
              <a:rPr lang="en-US" altLang="zh-CN" dirty="0">
                <a:effectLst/>
              </a:rPr>
              <a:t>N</a:t>
            </a:r>
            <a:r>
              <a:rPr lang="zh-CN" altLang="en-US" dirty="0">
                <a:effectLst/>
              </a:rPr>
              <a:t>个</a:t>
            </a:r>
            <a:r>
              <a:rPr lang="en-US" altLang="zh-CN" dirty="0">
                <a:effectLst/>
              </a:rPr>
              <a:t>block</a:t>
            </a:r>
            <a:r>
              <a:rPr lang="zh-CN" altLang="en-US" dirty="0">
                <a:effectLst/>
              </a:rPr>
              <a:t>堆叠而成；每个</a:t>
            </a:r>
            <a:r>
              <a:rPr lang="en-US" altLang="zh-CN" dirty="0">
                <a:effectLst/>
              </a:rPr>
              <a:t>block</a:t>
            </a:r>
            <a:r>
              <a:rPr lang="zh-CN" altLang="en-US" dirty="0">
                <a:effectLst/>
              </a:rPr>
              <a:t>有两层，第一层是论文提出的</a:t>
            </a:r>
            <a:r>
              <a:rPr lang="en-US" altLang="zh-CN" dirty="0">
                <a:effectLst/>
              </a:rPr>
              <a:t>Multi-Head Attention</a:t>
            </a:r>
            <a:r>
              <a:rPr lang="zh-CN" altLang="en-US" dirty="0">
                <a:effectLst/>
              </a:rPr>
              <a:t>，模型的</a:t>
            </a:r>
            <a:r>
              <a:rPr lang="en-US" altLang="zh-CN" dirty="0">
                <a:effectLst/>
              </a:rPr>
              <a:t>Self-Attention</a:t>
            </a:r>
            <a:r>
              <a:rPr lang="zh-CN" altLang="en-US" dirty="0">
                <a:effectLst/>
              </a:rPr>
              <a:t>就是由这个模块学习的，之后经过残差连接和</a:t>
            </a:r>
            <a:r>
              <a:rPr lang="en-US" altLang="zh-CN" dirty="0" err="1">
                <a:effectLst/>
              </a:rPr>
              <a:t>LayerNorm</a:t>
            </a:r>
            <a:r>
              <a:rPr lang="zh-CN" altLang="en-US" dirty="0">
                <a:effectLst/>
              </a:rPr>
              <a:t>输入下层，第二层是一个前向网络，同样经过残差连接和</a:t>
            </a:r>
            <a:r>
              <a:rPr lang="en-US" altLang="zh-CN" dirty="0" err="1">
                <a:effectLst/>
              </a:rPr>
              <a:t>LayerNorm</a:t>
            </a:r>
            <a:r>
              <a:rPr lang="zh-CN" altLang="en-US" dirty="0">
                <a:effectLst/>
              </a:rPr>
              <a:t>输入下个</a:t>
            </a:r>
            <a:r>
              <a:rPr lang="en-US" altLang="zh-CN" dirty="0">
                <a:effectLst/>
              </a:rPr>
              <a:t>Block</a:t>
            </a:r>
            <a:r>
              <a:rPr lang="zh-CN" altLang="en-US" dirty="0">
                <a:effectLst/>
              </a:rPr>
              <a:t>；如此反复，第</a:t>
            </a:r>
            <a:r>
              <a:rPr lang="en-US" altLang="zh-CN" dirty="0">
                <a:effectLst/>
              </a:rPr>
              <a:t>N</a:t>
            </a:r>
            <a:r>
              <a:rPr lang="zh-CN" altLang="en-US" dirty="0">
                <a:effectLst/>
              </a:rPr>
              <a:t>个</a:t>
            </a:r>
            <a:r>
              <a:rPr lang="en-US" altLang="zh-CN" dirty="0">
                <a:effectLst/>
              </a:rPr>
              <a:t>Block</a:t>
            </a:r>
            <a:r>
              <a:rPr lang="zh-CN" altLang="en-US" dirty="0">
                <a:effectLst/>
              </a:rPr>
              <a:t>的输出会输入到解码器的各层中。</a:t>
            </a:r>
            <a:endParaRPr lang="en-US" altLang="zh-CN" dirty="0">
              <a:effectLst/>
            </a:endParaRPr>
          </a:p>
          <a:p>
            <a:pPr marL="0" marR="0" lvl="0" indent="0" algn="l" defTabSz="914400" rtl="0" eaLnBrk="1" fontAlgn="auto" latinLnBrk="0" hangingPunct="1">
              <a:lnSpc>
                <a:spcPct val="150000"/>
              </a:lnSpc>
              <a:spcBef>
                <a:spcPts val="0"/>
              </a:spcBef>
              <a:spcAft>
                <a:spcPts val="0"/>
              </a:spcAft>
              <a:buClrTx/>
              <a:buSzTx/>
              <a:buFontTx/>
              <a:buNone/>
              <a:tabLst/>
              <a:defRPr/>
            </a:pPr>
            <a:endParaRPr lang="en-US" altLang="zh-CN" dirty="0">
              <a:effectLst/>
            </a:endParaRPr>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dirty="0">
                <a:effectLst/>
              </a:rPr>
              <a:t>解码器同样由</a:t>
            </a:r>
            <a:r>
              <a:rPr lang="en-US" altLang="zh-CN" dirty="0">
                <a:effectLst/>
              </a:rPr>
              <a:t>N</a:t>
            </a:r>
            <a:r>
              <a:rPr lang="zh-CN" altLang="en-US" dirty="0">
                <a:effectLst/>
              </a:rPr>
              <a:t>个</a:t>
            </a:r>
            <a:r>
              <a:rPr lang="en-US" altLang="zh-CN" dirty="0">
                <a:effectLst/>
              </a:rPr>
              <a:t>Block</a:t>
            </a:r>
            <a:r>
              <a:rPr lang="zh-CN" altLang="en-US" dirty="0">
                <a:effectLst/>
              </a:rPr>
              <a:t>堆叠而成；但是每个</a:t>
            </a:r>
            <a:r>
              <a:rPr lang="en-US" altLang="zh-CN" dirty="0">
                <a:effectLst/>
              </a:rPr>
              <a:t>Block</a:t>
            </a:r>
            <a:r>
              <a:rPr lang="zh-CN" altLang="en-US" dirty="0">
                <a:effectLst/>
              </a:rPr>
              <a:t>分为三层，第一层是和编码器一样的</a:t>
            </a:r>
            <a:r>
              <a:rPr lang="en-US" altLang="zh-CN" dirty="0">
                <a:effectLst/>
              </a:rPr>
              <a:t>Self-Attention</a:t>
            </a:r>
            <a:r>
              <a:rPr lang="zh-CN" altLang="en-US" dirty="0">
                <a:effectLst/>
              </a:rPr>
              <a:t>，第二层是接收编码器输出的</a:t>
            </a:r>
            <a:r>
              <a:rPr lang="en-US" altLang="zh-CN" dirty="0">
                <a:effectLst/>
              </a:rPr>
              <a:t>Multi-Head Attention</a:t>
            </a:r>
            <a:r>
              <a:rPr lang="zh-CN" altLang="en-US" dirty="0">
                <a:effectLst/>
              </a:rPr>
              <a:t>，这一层是目标语言对源语言的</a:t>
            </a:r>
            <a:r>
              <a:rPr lang="en-US" altLang="zh-CN" dirty="0">
                <a:effectLst/>
              </a:rPr>
              <a:t>Co-Attention</a:t>
            </a:r>
            <a:r>
              <a:rPr lang="zh-CN" altLang="en-US" dirty="0">
                <a:effectLst/>
              </a:rPr>
              <a:t>，第三层是和编码器第二层一样的前向层。</a:t>
            </a:r>
            <a:endParaRPr lang="zh-CN" altLang="en-US" dirty="0"/>
          </a:p>
          <a:p>
            <a:pPr>
              <a:lnSpc>
                <a:spcPct val="150000"/>
              </a:lnSpc>
            </a:pPr>
            <a:endParaRPr lang="zh-CN" altLang="en-US" dirty="0"/>
          </a:p>
        </p:txBody>
      </p:sp>
    </p:spTree>
    <p:extLst>
      <p:ext uri="{BB962C8B-B14F-4D97-AF65-F5344CB8AC3E}">
        <p14:creationId xmlns:p14="http://schemas.microsoft.com/office/powerpoint/2010/main" val="2455452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b="0" i="0" dirty="0">
                <a:solidFill>
                  <a:srgbClr val="222222"/>
                </a:solidFill>
                <a:effectLst/>
                <a:latin typeface="-apple-system"/>
              </a:rPr>
              <a:t>接下来我们就看一下，各种向量或张量是怎样在模型的不同部分中，将输入转化为输出的。</a:t>
            </a:r>
            <a:endParaRPr lang="zh-CN" altLang="en-US" dirty="0"/>
          </a:p>
          <a:p>
            <a:pPr>
              <a:lnSpc>
                <a:spcPct val="150000"/>
              </a:lnSpc>
            </a:pPr>
            <a:endParaRPr lang="en-US" altLang="zh-CN" dirty="0"/>
          </a:p>
          <a:p>
            <a:pPr marL="0" marR="0" lvl="0" indent="0" algn="l" defTabSz="914400" rtl="0" eaLnBrk="1" fontAlgn="auto" latinLnBrk="0" hangingPunct="1">
              <a:lnSpc>
                <a:spcPct val="150000"/>
              </a:lnSpc>
              <a:spcBef>
                <a:spcPts val="0"/>
              </a:spcBef>
              <a:spcAft>
                <a:spcPts val="0"/>
              </a:spcAft>
              <a:buClrTx/>
              <a:buSzTx/>
              <a:buFontTx/>
              <a:buNone/>
              <a:tabLst/>
              <a:defRPr/>
            </a:pPr>
            <a:r>
              <a:rPr lang="zh-CN" altLang="en-US" b="0" i="0" dirty="0">
                <a:solidFill>
                  <a:srgbClr val="333333"/>
                </a:solidFill>
                <a:effectLst/>
                <a:latin typeface="-apple-system"/>
              </a:rPr>
              <a:t>像大部分</a:t>
            </a:r>
            <a:r>
              <a:rPr lang="en-US" altLang="zh-CN" b="0" i="0" dirty="0">
                <a:solidFill>
                  <a:srgbClr val="333333"/>
                </a:solidFill>
                <a:effectLst/>
                <a:latin typeface="-apple-system"/>
              </a:rPr>
              <a:t>NLP</a:t>
            </a:r>
            <a:r>
              <a:rPr lang="zh-CN" altLang="en-US" b="0" i="0" dirty="0">
                <a:solidFill>
                  <a:srgbClr val="333333"/>
                </a:solidFill>
                <a:effectLst/>
                <a:latin typeface="-apple-system"/>
              </a:rPr>
              <a:t>应用一样，我们首先将每个输入单词通过词嵌入算法转换为词向量。</a:t>
            </a:r>
            <a:endParaRPr lang="zh-CN" altLang="en-US" dirty="0"/>
          </a:p>
          <a:p>
            <a:pPr>
              <a:lnSpc>
                <a:spcPct val="150000"/>
              </a:lnSpc>
            </a:pPr>
            <a:endParaRPr lang="en-US" altLang="zh-CN" dirty="0"/>
          </a:p>
          <a:p>
            <a:pPr>
              <a:lnSpc>
                <a:spcPct val="150000"/>
              </a:lnSpc>
            </a:pPr>
            <a:r>
              <a:rPr lang="zh-CN" altLang="en-US" dirty="0">
                <a:effectLst/>
              </a:rPr>
              <a:t>所有的编码器都有一个相同的特点，即它们接收一个向量列表，列表中的每个向量大小特定维度，在</a:t>
            </a:r>
            <a:r>
              <a:rPr lang="en-US" altLang="zh-CN" dirty="0">
                <a:effectLst/>
              </a:rPr>
              <a:t>Transformer</a:t>
            </a:r>
            <a:r>
              <a:rPr lang="zh-CN" altLang="en-US" dirty="0">
                <a:effectLst/>
              </a:rPr>
              <a:t>中是</a:t>
            </a:r>
            <a:r>
              <a:rPr lang="en-US" altLang="zh-CN" dirty="0">
                <a:effectLst/>
              </a:rPr>
              <a:t>512</a:t>
            </a:r>
            <a:r>
              <a:rPr lang="zh-CN" altLang="en-US" dirty="0">
                <a:effectLst/>
              </a:rPr>
              <a:t>维。词嵌入过程只发生在最底层的编码器中。在底层（最开始）编码器中它就是词向量，但是在其他编码器中，它就是下一层编码器的输出（也是一个向量列表）。</a:t>
            </a:r>
            <a:endParaRPr lang="en-US" altLang="zh-CN" dirty="0">
              <a:effectLst/>
            </a:endParaRPr>
          </a:p>
          <a:p>
            <a:pPr>
              <a:lnSpc>
                <a:spcPct val="150000"/>
              </a:lnSpc>
            </a:pPr>
            <a:endParaRPr lang="en-US" altLang="zh-CN" dirty="0">
              <a:effectLst/>
            </a:endParaRPr>
          </a:p>
          <a:p>
            <a:pPr>
              <a:lnSpc>
                <a:spcPct val="150000"/>
              </a:lnSpc>
            </a:pPr>
            <a:r>
              <a:rPr lang="zh-CN" altLang="en-US" dirty="0">
                <a:effectLst/>
              </a:rPr>
              <a:t>向量列表大小是我们可以设置的超参数</a:t>
            </a:r>
            <a:r>
              <a:rPr lang="zh-CN" altLang="en-US" dirty="0"/>
              <a:t>：</a:t>
            </a:r>
            <a:r>
              <a:rPr lang="zh-CN" altLang="en-US" dirty="0">
                <a:effectLst/>
              </a:rPr>
              <a:t>一般是我们训练集中最长句子的长度。</a:t>
            </a:r>
            <a:endParaRPr lang="zh-CN" altLang="en-US" dirty="0"/>
          </a:p>
          <a:p>
            <a:pPr>
              <a:lnSpc>
                <a:spcPct val="150000"/>
              </a:lnSpc>
            </a:pPr>
            <a:endParaRPr lang="en-US" altLang="zh-CN" dirty="0"/>
          </a:p>
          <a:p>
            <a:pPr>
              <a:lnSpc>
                <a:spcPct val="150000"/>
              </a:lnSpc>
            </a:pPr>
            <a:endParaRPr lang="zh-CN" altLang="en-US" dirty="0"/>
          </a:p>
        </p:txBody>
      </p:sp>
    </p:spTree>
    <p:extLst>
      <p:ext uri="{BB962C8B-B14F-4D97-AF65-F5344CB8AC3E}">
        <p14:creationId xmlns:p14="http://schemas.microsoft.com/office/powerpoint/2010/main" val="16826886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r>
              <a:rPr lang="zh-CN" altLang="en-US" dirty="0"/>
              <a:t>我们再来回顾一下 </a:t>
            </a:r>
            <a:r>
              <a:rPr lang="en-US" altLang="zh-CN" dirty="0"/>
              <a:t>Transformer</a:t>
            </a:r>
            <a:r>
              <a:rPr lang="zh-CN" altLang="en-US" dirty="0"/>
              <a:t> 的具体结构，</a:t>
            </a:r>
            <a:r>
              <a:rPr lang="zh-CN" altLang="en-US" b="0" i="0" dirty="0">
                <a:solidFill>
                  <a:srgbClr val="4D4D4D"/>
                </a:solidFill>
                <a:effectLst/>
                <a:latin typeface="-apple-system"/>
              </a:rPr>
              <a:t>由于</a:t>
            </a:r>
            <a:r>
              <a:rPr lang="en" altLang="zh-CN" b="0" i="0" dirty="0">
                <a:solidFill>
                  <a:srgbClr val="4D4D4D"/>
                </a:solidFill>
                <a:effectLst/>
                <a:latin typeface="-apple-system"/>
              </a:rPr>
              <a:t>Transformer</a:t>
            </a:r>
            <a:r>
              <a:rPr lang="zh-CN" altLang="en-US" b="0" i="0" dirty="0">
                <a:solidFill>
                  <a:srgbClr val="4D4D4D"/>
                </a:solidFill>
                <a:effectLst/>
                <a:latin typeface="-apple-system"/>
              </a:rPr>
              <a:t>模型</a:t>
            </a:r>
            <a:r>
              <a:rPr lang="zh-CN" altLang="en-US" b="1" i="0" dirty="0">
                <a:solidFill>
                  <a:srgbClr val="4D4D4D"/>
                </a:solidFill>
                <a:effectLst/>
                <a:latin typeface="-apple-system"/>
              </a:rPr>
              <a:t>没有</a:t>
            </a:r>
            <a:r>
              <a:rPr lang="zh-CN" altLang="en-US" b="0" i="0" dirty="0">
                <a:solidFill>
                  <a:srgbClr val="4D4D4D"/>
                </a:solidFill>
                <a:effectLst/>
                <a:latin typeface="-apple-system"/>
              </a:rPr>
              <a:t>循环神经网络的迭代操作</a:t>
            </a:r>
            <a:r>
              <a:rPr lang="en-US" altLang="zh-CN" b="0" i="0" dirty="0">
                <a:solidFill>
                  <a:srgbClr val="4D4D4D"/>
                </a:solidFill>
                <a:effectLst/>
                <a:latin typeface="-apple-system"/>
              </a:rPr>
              <a:t>, </a:t>
            </a:r>
            <a:r>
              <a:rPr lang="zh-CN" altLang="en-US" b="0" i="0" dirty="0">
                <a:solidFill>
                  <a:srgbClr val="4D4D4D"/>
                </a:solidFill>
                <a:effectLst/>
                <a:latin typeface="-apple-system"/>
              </a:rPr>
              <a:t>所以我们必须提供每个字的位置信息给</a:t>
            </a:r>
            <a:r>
              <a:rPr lang="en" altLang="zh-CN" b="0" i="0" dirty="0">
                <a:solidFill>
                  <a:srgbClr val="4D4D4D"/>
                </a:solidFill>
                <a:effectLst/>
                <a:latin typeface="-apple-system"/>
              </a:rPr>
              <a:t>Transformer</a:t>
            </a:r>
            <a:r>
              <a:rPr lang="zh-CN" altLang="en" b="0" i="0" dirty="0">
                <a:solidFill>
                  <a:srgbClr val="4D4D4D"/>
                </a:solidFill>
                <a:effectLst/>
                <a:latin typeface="-apple-system"/>
              </a:rPr>
              <a:t>，</a:t>
            </a:r>
            <a:r>
              <a:rPr lang="zh-CN" altLang="en-US" b="0" i="0" dirty="0">
                <a:solidFill>
                  <a:srgbClr val="4D4D4D"/>
                </a:solidFill>
                <a:effectLst/>
                <a:latin typeface="-apple-system"/>
              </a:rPr>
              <a:t>这样它才能识别出语言序列中单词的位置信息与顺序关系。现在引入一个位置嵌入的概念，也就是</a:t>
            </a:r>
            <a:r>
              <a:rPr lang="en" altLang="zh-CN" b="0" i="0" dirty="0">
                <a:solidFill>
                  <a:srgbClr val="4D4D4D"/>
                </a:solidFill>
                <a:effectLst/>
                <a:latin typeface="-apple-system"/>
              </a:rPr>
              <a:t>Positional Encoding</a:t>
            </a:r>
            <a:r>
              <a:rPr lang="zh-CN" altLang="en" b="0" i="0" dirty="0">
                <a:solidFill>
                  <a:srgbClr val="4D4D4D"/>
                </a:solidFill>
                <a:effectLst/>
                <a:latin typeface="-apple-system"/>
              </a:rPr>
              <a:t>，</a:t>
            </a:r>
            <a:r>
              <a:rPr lang="zh-CN" altLang="en-US" b="0" i="0" dirty="0">
                <a:solidFill>
                  <a:srgbClr val="4D4D4D"/>
                </a:solidFill>
                <a:effectLst/>
                <a:latin typeface="-apple-system"/>
              </a:rPr>
              <a:t>位置嵌入的维度为</a:t>
            </a:r>
            <a:r>
              <a:rPr lang="en-US" altLang="zh-CN" b="0" i="0" dirty="0">
                <a:solidFill>
                  <a:srgbClr val="4D4D4D"/>
                </a:solidFill>
                <a:effectLst/>
                <a:latin typeface="-apple-system"/>
              </a:rPr>
              <a:t>[</a:t>
            </a:r>
            <a:r>
              <a:rPr lang="en" altLang="zh-CN" b="0" i="0" dirty="0" err="1">
                <a:solidFill>
                  <a:srgbClr val="4D4D4D"/>
                </a:solidFill>
                <a:effectLst/>
                <a:latin typeface="-apple-system"/>
              </a:rPr>
              <a:t>max_sequence_length</a:t>
            </a:r>
            <a:r>
              <a:rPr lang="en" altLang="zh-CN" b="0" i="0" dirty="0">
                <a:solidFill>
                  <a:srgbClr val="4D4D4D"/>
                </a:solidFill>
                <a:effectLst/>
                <a:latin typeface="-apple-system"/>
              </a:rPr>
              <a:t>, </a:t>
            </a:r>
            <a:r>
              <a:rPr lang="en" altLang="zh-CN" b="0" i="0" dirty="0" err="1">
                <a:solidFill>
                  <a:srgbClr val="4D4D4D"/>
                </a:solidFill>
                <a:effectLst/>
                <a:latin typeface="-apple-system"/>
              </a:rPr>
              <a:t>embedding_dimension</a:t>
            </a:r>
            <a:r>
              <a:rPr lang="en" altLang="zh-CN" b="0" i="0" dirty="0">
                <a:solidFill>
                  <a:srgbClr val="4D4D4D"/>
                </a:solidFill>
                <a:effectLst/>
                <a:latin typeface="-apple-system"/>
              </a:rPr>
              <a:t>], </a:t>
            </a:r>
            <a:r>
              <a:rPr lang="zh-CN" altLang="en-US" b="0" i="0" dirty="0">
                <a:solidFill>
                  <a:srgbClr val="4D4D4D"/>
                </a:solidFill>
                <a:effectLst/>
                <a:latin typeface="-apple-system"/>
              </a:rPr>
              <a:t>与词向量的维度是相同的</a:t>
            </a:r>
            <a:r>
              <a:rPr lang="zh-CN" altLang="en" b="0" i="0" dirty="0">
                <a:solidFill>
                  <a:srgbClr val="4D4D4D"/>
                </a:solidFill>
                <a:effectLst/>
                <a:latin typeface="-apple-system"/>
              </a:rPr>
              <a:t>。</a:t>
            </a:r>
            <a:endParaRPr lang="en-US" altLang="zh-CN" b="0" i="0" dirty="0">
              <a:solidFill>
                <a:srgbClr val="4D4D4D"/>
              </a:solidFill>
              <a:effectLst/>
              <a:latin typeface="-apple-system"/>
            </a:endParaRPr>
          </a:p>
          <a:p>
            <a:pPr algn="l"/>
            <a:endParaRPr lang="en-US" altLang="zh-CN" b="0" i="0" dirty="0">
              <a:solidFill>
                <a:srgbClr val="4D4D4D"/>
              </a:solidFill>
              <a:effectLst/>
              <a:latin typeface="-apple-system"/>
            </a:endParaRPr>
          </a:p>
          <a:p>
            <a:pPr algn="l"/>
            <a:r>
              <a:rPr lang="en" altLang="zh-CN" b="0" i="0" dirty="0" err="1">
                <a:solidFill>
                  <a:srgbClr val="4D4D4D"/>
                </a:solidFill>
                <a:effectLst/>
                <a:latin typeface="-apple-system"/>
              </a:rPr>
              <a:t>max_sequence_length</a:t>
            </a:r>
            <a:r>
              <a:rPr lang="zh-CN" altLang="en-US" b="0" i="0" dirty="0">
                <a:solidFill>
                  <a:srgbClr val="4D4D4D"/>
                </a:solidFill>
                <a:effectLst/>
                <a:latin typeface="-apple-system"/>
              </a:rPr>
              <a:t>属于超参数，指的是限定每个句子最长由多少个词构成。</a:t>
            </a:r>
            <a:endParaRPr lang="en-US" altLang="zh-CN" b="0" i="0" dirty="0">
              <a:solidFill>
                <a:srgbClr val="4D4D4D"/>
              </a:solidFill>
              <a:effectLst/>
              <a:latin typeface="-apple-system"/>
            </a:endParaRPr>
          </a:p>
          <a:p>
            <a:pPr algn="l"/>
            <a:endParaRPr lang="en-US" altLang="zh-CN" b="0" i="0" dirty="0">
              <a:solidFill>
                <a:srgbClr val="4D4D4D"/>
              </a:solidFill>
              <a:effectLst/>
              <a:latin typeface="-apple-system"/>
            </a:endParaRPr>
          </a:p>
          <a:p>
            <a:pPr algn="l"/>
            <a:r>
              <a:rPr lang="zh-CN" altLang="en-US" b="0" i="0" dirty="0">
                <a:solidFill>
                  <a:srgbClr val="4D4D4D"/>
                </a:solidFill>
                <a:effectLst/>
                <a:latin typeface="-apple-system"/>
              </a:rPr>
              <a:t>注意，我们一般以</a:t>
            </a:r>
            <a:r>
              <a:rPr lang="en-US" altLang="zh-CN" b="1" i="0" dirty="0">
                <a:solidFill>
                  <a:srgbClr val="4D4D4D"/>
                </a:solidFill>
                <a:effectLst/>
                <a:latin typeface="-apple-system"/>
              </a:rPr>
              <a:t>token</a:t>
            </a:r>
            <a:r>
              <a:rPr lang="zh-CN" altLang="en-US" b="0" i="0" dirty="0">
                <a:solidFill>
                  <a:srgbClr val="4D4D4D"/>
                </a:solidFill>
                <a:effectLst/>
                <a:latin typeface="-apple-system"/>
              </a:rPr>
              <a:t>为单位训练</a:t>
            </a:r>
            <a:r>
              <a:rPr lang="en" altLang="zh-CN" b="0" i="0" dirty="0">
                <a:solidFill>
                  <a:srgbClr val="4D4D4D"/>
                </a:solidFill>
                <a:effectLst/>
                <a:latin typeface="-apple-system"/>
              </a:rPr>
              <a:t>Transformer</a:t>
            </a:r>
            <a:r>
              <a:rPr lang="zh-CN" altLang="en-US" b="0" i="0" dirty="0">
                <a:solidFill>
                  <a:srgbClr val="4D4D4D"/>
                </a:solidFill>
                <a:effectLst/>
                <a:latin typeface="-apple-system"/>
              </a:rPr>
              <a:t>模型。首先初始化</a:t>
            </a:r>
            <a:r>
              <a:rPr lang="en-US" altLang="zh-CN" b="0" i="0" dirty="0">
                <a:solidFill>
                  <a:srgbClr val="4D4D4D"/>
                </a:solidFill>
                <a:effectLst/>
                <a:latin typeface="-apple-system"/>
              </a:rPr>
              <a:t>token</a:t>
            </a:r>
            <a:r>
              <a:rPr lang="zh-CN" altLang="en-US" b="0" i="0" dirty="0">
                <a:solidFill>
                  <a:srgbClr val="4D4D4D"/>
                </a:solidFill>
                <a:effectLst/>
                <a:latin typeface="-apple-system"/>
              </a:rPr>
              <a:t>编码的大小为</a:t>
            </a:r>
            <a:r>
              <a:rPr lang="en-US" altLang="zh-CN" dirty="0"/>
              <a:t>[</a:t>
            </a:r>
            <a:r>
              <a:rPr lang="en" altLang="zh-CN" dirty="0" err="1"/>
              <a:t>vocab_size</a:t>
            </a:r>
            <a:r>
              <a:rPr lang="en" altLang="zh-CN" dirty="0"/>
              <a:t>, </a:t>
            </a:r>
            <a:r>
              <a:rPr lang="en" altLang="zh-CN" dirty="0" err="1"/>
              <a:t>embedding_dimension</a:t>
            </a:r>
            <a:r>
              <a:rPr lang="en" altLang="zh-CN" dirty="0"/>
              <a:t>]</a:t>
            </a:r>
            <a:r>
              <a:rPr lang="zh-CN" altLang="en" b="0" i="0" dirty="0">
                <a:solidFill>
                  <a:srgbClr val="4D4D4D"/>
                </a:solidFill>
                <a:effectLst/>
                <a:latin typeface="-apple-system"/>
              </a:rPr>
              <a:t>，</a:t>
            </a:r>
            <a:r>
              <a:rPr lang="en" altLang="zh-CN" dirty="0" err="1"/>
              <a:t>vocab_size</a:t>
            </a:r>
            <a:r>
              <a:rPr lang="zh-CN" altLang="en-US" b="0" i="0" dirty="0">
                <a:solidFill>
                  <a:srgbClr val="4D4D4D"/>
                </a:solidFill>
                <a:effectLst/>
                <a:latin typeface="-apple-system"/>
              </a:rPr>
              <a:t>为字库中所有字的数量，</a:t>
            </a:r>
            <a:r>
              <a:rPr lang="en" altLang="zh-CN" dirty="0" err="1"/>
              <a:t>embedding_dimension</a:t>
            </a:r>
            <a:r>
              <a:rPr lang="zh-CN" altLang="en-US" b="0" i="0" dirty="0">
                <a:solidFill>
                  <a:srgbClr val="4D4D4D"/>
                </a:solidFill>
                <a:effectLst/>
                <a:latin typeface="-apple-system"/>
              </a:rPr>
              <a:t>为字向量的维度。</a:t>
            </a:r>
          </a:p>
          <a:p>
            <a:pPr algn="l"/>
            <a:endParaRPr lang="en-US" altLang="zh-CN" b="0" i="0" dirty="0">
              <a:solidFill>
                <a:srgbClr val="4D4D4D"/>
              </a:solidFill>
              <a:effectLst/>
              <a:latin typeface="-apple-system"/>
            </a:endParaRPr>
          </a:p>
          <a:p>
            <a:pPr algn="l"/>
            <a:endParaRPr lang="zh-CN" altLang="en-US" b="0" i="0" dirty="0">
              <a:solidFill>
                <a:srgbClr val="4D4D4D"/>
              </a:solidFill>
              <a:effectLst/>
              <a:latin typeface="-apple-system"/>
            </a:endParaRPr>
          </a:p>
        </p:txBody>
      </p:sp>
    </p:spTree>
    <p:extLst>
      <p:ext uri="{BB962C8B-B14F-4D97-AF65-F5344CB8AC3E}">
        <p14:creationId xmlns:p14="http://schemas.microsoft.com/office/powerpoint/2010/main" val="28300662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r>
              <a:rPr lang="zh-CN" altLang="en-US" b="0" i="0" dirty="0">
                <a:solidFill>
                  <a:srgbClr val="4D4D4D"/>
                </a:solidFill>
                <a:effectLst/>
                <a:latin typeface="-apple-system"/>
              </a:rPr>
              <a:t>论文中使用了</a:t>
            </a:r>
            <a:r>
              <a:rPr lang="en" altLang="zh-CN" b="0" i="0" dirty="0">
                <a:solidFill>
                  <a:srgbClr val="4D4D4D"/>
                </a:solidFill>
                <a:effectLst/>
                <a:latin typeface="-apple-system"/>
              </a:rPr>
              <a:t>sin</a:t>
            </a:r>
            <a:r>
              <a:rPr lang="zh-CN" altLang="en-US" b="0" i="0" dirty="0">
                <a:solidFill>
                  <a:srgbClr val="4D4D4D"/>
                </a:solidFill>
                <a:effectLst/>
                <a:latin typeface="-apple-system"/>
              </a:rPr>
              <a:t>和</a:t>
            </a:r>
            <a:r>
              <a:rPr lang="en" altLang="zh-CN" b="0" i="0" dirty="0">
                <a:solidFill>
                  <a:srgbClr val="4D4D4D"/>
                </a:solidFill>
                <a:effectLst/>
                <a:latin typeface="-apple-system"/>
              </a:rPr>
              <a:t>cos</a:t>
            </a:r>
            <a:r>
              <a:rPr lang="zh-CN" altLang="en-US" b="0" i="0" dirty="0">
                <a:solidFill>
                  <a:srgbClr val="4D4D4D"/>
                </a:solidFill>
                <a:effectLst/>
                <a:latin typeface="-apple-system"/>
              </a:rPr>
              <a:t>函数的线性变换来提供给模型位置信息</a:t>
            </a:r>
            <a:r>
              <a:rPr lang="en-US" altLang="zh-CN" b="0" i="0" dirty="0">
                <a:solidFill>
                  <a:srgbClr val="4D4D4D"/>
                </a:solidFill>
                <a:effectLst/>
                <a:latin typeface="-apple-system"/>
              </a:rPr>
              <a:t>:</a:t>
            </a:r>
            <a:br>
              <a:rPr lang="zh-CN" altLang="en-US" dirty="0"/>
            </a:br>
            <a:endParaRPr lang="en-US" altLang="zh-CN" dirty="0"/>
          </a:p>
          <a:p>
            <a:pPr algn="l"/>
            <a:r>
              <a:rPr lang="zh-CN" altLang="en-US" b="0" i="0" dirty="0">
                <a:solidFill>
                  <a:srgbClr val="4D4D4D"/>
                </a:solidFill>
                <a:effectLst/>
                <a:latin typeface="-apple-system"/>
              </a:rPr>
              <a:t>上式中 </a:t>
            </a:r>
            <a:r>
              <a:rPr lang="en-US" altLang="zh-CN" b="0" i="0" dirty="0">
                <a:solidFill>
                  <a:srgbClr val="4D4D4D"/>
                </a:solidFill>
                <a:effectLst/>
                <a:latin typeface="-apple-system"/>
              </a:rPr>
              <a:t>pos</a:t>
            </a:r>
            <a:r>
              <a:rPr lang="zh-CN" altLang="en-US" b="0" i="0" dirty="0">
                <a:solidFill>
                  <a:srgbClr val="4D4D4D"/>
                </a:solidFill>
                <a:effectLst/>
                <a:latin typeface="-apple-system"/>
              </a:rPr>
              <a:t> 指的是一句话中某个字的位置，取值范围是</a:t>
            </a:r>
            <a:r>
              <a:rPr lang="en-US" altLang="zh-CN" b="0" i="0" dirty="0">
                <a:solidFill>
                  <a:srgbClr val="4D4D4D"/>
                </a:solidFill>
                <a:effectLst/>
                <a:latin typeface="-apple-system"/>
              </a:rPr>
              <a:t>[0,</a:t>
            </a:r>
            <a:r>
              <a:rPr lang="en" altLang="zh-CN" b="0" i="0" dirty="0">
                <a:solidFill>
                  <a:srgbClr val="4D4D4D"/>
                </a:solidFill>
                <a:effectLst/>
                <a:latin typeface="KaTeX_Main"/>
              </a:rPr>
              <a:t> </a:t>
            </a:r>
            <a:r>
              <a:rPr lang="en" altLang="zh-CN" b="0" i="0" dirty="0" err="1">
                <a:solidFill>
                  <a:srgbClr val="4D4D4D"/>
                </a:solidFill>
                <a:effectLst/>
                <a:latin typeface="KaTeX_Main"/>
              </a:rPr>
              <a:t>max_sequence_length</a:t>
            </a:r>
            <a:r>
              <a:rPr lang="en-US" altLang="zh-CN" b="0" i="0" dirty="0">
                <a:solidFill>
                  <a:srgbClr val="4D4D4D"/>
                </a:solidFill>
                <a:effectLst/>
                <a:latin typeface="-apple-system"/>
              </a:rPr>
              <a:t>) ,I </a:t>
            </a:r>
            <a:r>
              <a:rPr lang="zh-CN" altLang="en-US" b="0" i="0" dirty="0">
                <a:solidFill>
                  <a:srgbClr val="4D4D4D"/>
                </a:solidFill>
                <a:effectLst/>
                <a:latin typeface="-apple-system"/>
              </a:rPr>
              <a:t>指的是字向量的维度序号，取值范围是</a:t>
            </a:r>
            <a:r>
              <a:rPr lang="en-US" altLang="zh-CN" b="0" i="0" dirty="0">
                <a:solidFill>
                  <a:srgbClr val="4D4D4D"/>
                </a:solidFill>
                <a:effectLst/>
                <a:latin typeface="-apple-system"/>
              </a:rPr>
              <a:t>[0,embedding_dimension/2)[0, </a:t>
            </a:r>
            <a:r>
              <a:rPr lang="en-US" altLang="zh-CN" b="0" i="0" dirty="0" err="1">
                <a:solidFill>
                  <a:srgbClr val="4D4D4D"/>
                </a:solidFill>
                <a:effectLst/>
                <a:latin typeface="-apple-system"/>
              </a:rPr>
              <a:t>embedding_dimension</a:t>
            </a:r>
            <a:r>
              <a:rPr lang="en-US" altLang="zh-CN" b="0" i="0" dirty="0">
                <a:solidFill>
                  <a:srgbClr val="4D4D4D"/>
                </a:solidFill>
                <a:effectLst/>
                <a:latin typeface="-apple-system"/>
              </a:rPr>
              <a:t>/2)</a:t>
            </a:r>
            <a:r>
              <a:rPr lang="zh-CN" altLang="en-US" b="0" i="0" dirty="0">
                <a:solidFill>
                  <a:srgbClr val="4D4D4D"/>
                </a:solidFill>
                <a:effectLst/>
                <a:latin typeface="-apple-system"/>
              </a:rPr>
              <a:t>，</a:t>
            </a:r>
            <a:r>
              <a:rPr lang="en-US" altLang="zh-CN" b="0" i="0" dirty="0" err="1">
                <a:solidFill>
                  <a:srgbClr val="4D4D4D"/>
                </a:solidFill>
                <a:effectLst/>
                <a:latin typeface="-apple-system"/>
              </a:rPr>
              <a:t>dmodel</a:t>
            </a:r>
            <a:r>
              <a:rPr lang="zh-CN" altLang="en-US" b="0" i="0" dirty="0">
                <a:solidFill>
                  <a:srgbClr val="4D4D4D"/>
                </a:solidFill>
                <a:effectLst/>
                <a:latin typeface="-apple-system"/>
              </a:rPr>
              <a:t>指的是</a:t>
            </a:r>
            <a:r>
              <a:rPr lang="en-US" altLang="zh-CN" b="0" i="0" dirty="0" err="1">
                <a:solidFill>
                  <a:srgbClr val="4D4D4D"/>
                </a:solidFill>
                <a:effectLst/>
                <a:latin typeface="-apple-system"/>
              </a:rPr>
              <a:t>embedding_dimension</a:t>
            </a:r>
            <a:r>
              <a:rPr lang="zh-CN" altLang="en-US" b="0" i="0" dirty="0">
                <a:solidFill>
                  <a:srgbClr val="4D4D4D"/>
                </a:solidFill>
                <a:effectLst/>
                <a:latin typeface="-apple-system"/>
              </a:rPr>
              <a:t>的值。</a:t>
            </a:r>
            <a:endParaRPr lang="en-US" altLang="zh-CN" b="0" i="0" dirty="0">
              <a:solidFill>
                <a:srgbClr val="4D4D4D"/>
              </a:solidFill>
              <a:effectLst/>
              <a:latin typeface="-apple-system"/>
            </a:endParaRPr>
          </a:p>
          <a:p>
            <a:pPr algn="l"/>
            <a:endParaRPr lang="zh-CN" altLang="en-US" b="0" i="0" dirty="0">
              <a:solidFill>
                <a:srgbClr val="4D4D4D"/>
              </a:solidFill>
              <a:effectLst/>
              <a:latin typeface="-apple-system"/>
            </a:endParaRPr>
          </a:p>
          <a:p>
            <a:pPr algn="l"/>
            <a:r>
              <a:rPr lang="en-US" altLang="zh-CN" b="0" i="0" dirty="0">
                <a:solidFill>
                  <a:srgbClr val="4D4D4D"/>
                </a:solidFill>
                <a:effectLst/>
                <a:latin typeface="-apple-system"/>
              </a:rPr>
              <a:t>Sin</a:t>
            </a:r>
            <a:r>
              <a:rPr lang="zh-CN" altLang="en-US" b="0" i="0" dirty="0">
                <a:solidFill>
                  <a:srgbClr val="4D4D4D"/>
                </a:solidFill>
                <a:effectLst/>
                <a:latin typeface="-apple-system"/>
              </a:rPr>
              <a:t> 和 </a:t>
            </a:r>
            <a:r>
              <a:rPr lang="en-US" altLang="zh-CN" b="0" i="0" dirty="0">
                <a:solidFill>
                  <a:srgbClr val="4D4D4D"/>
                </a:solidFill>
                <a:effectLst/>
                <a:latin typeface="-apple-system"/>
              </a:rPr>
              <a:t>cos</a:t>
            </a:r>
            <a:r>
              <a:rPr lang="zh-CN" altLang="en-US" b="0" i="0" dirty="0">
                <a:solidFill>
                  <a:srgbClr val="4D4D4D"/>
                </a:solidFill>
                <a:effectLst/>
                <a:latin typeface="-apple-system"/>
              </a:rPr>
              <a:t> 一组公式，分别对应着 </a:t>
            </a:r>
            <a:r>
              <a:rPr lang="en-US" altLang="zh-CN" b="0" i="0" dirty="0">
                <a:solidFill>
                  <a:srgbClr val="4D4D4D"/>
                </a:solidFill>
                <a:effectLst/>
                <a:latin typeface="-apple-system"/>
              </a:rPr>
              <a:t>embedding</a:t>
            </a:r>
            <a:r>
              <a:rPr lang="zh-CN" altLang="en-US" b="0" i="0" dirty="0">
                <a:solidFill>
                  <a:srgbClr val="4D4D4D"/>
                </a:solidFill>
                <a:effectLst/>
                <a:latin typeface="-apple-system"/>
              </a:rPr>
              <a:t> </a:t>
            </a:r>
            <a:r>
              <a:rPr lang="en-US" altLang="zh-CN" b="0" i="0" dirty="0">
                <a:solidFill>
                  <a:srgbClr val="4D4D4D"/>
                </a:solidFill>
                <a:effectLst/>
                <a:latin typeface="-apple-system"/>
              </a:rPr>
              <a:t>dimension</a:t>
            </a:r>
            <a:r>
              <a:rPr lang="zh-CN" altLang="en-US" b="0" i="0" dirty="0">
                <a:solidFill>
                  <a:srgbClr val="4D4D4D"/>
                </a:solidFill>
                <a:effectLst/>
                <a:latin typeface="-apple-system"/>
              </a:rPr>
              <a:t> 维度的一组奇数和偶数的序号的维度，例如 </a:t>
            </a:r>
            <a:r>
              <a:rPr lang="en-US" altLang="zh-CN" b="0" i="0" dirty="0">
                <a:solidFill>
                  <a:srgbClr val="4D4D4D"/>
                </a:solidFill>
                <a:effectLst/>
                <a:latin typeface="-apple-system"/>
              </a:rPr>
              <a:t>0</a:t>
            </a:r>
            <a:r>
              <a:rPr lang="zh-CN" altLang="en-US" b="0" i="0" dirty="0">
                <a:solidFill>
                  <a:srgbClr val="4D4D4D"/>
                </a:solidFill>
                <a:effectLst/>
                <a:latin typeface="-apple-system"/>
              </a:rPr>
              <a:t>，</a:t>
            </a:r>
            <a:r>
              <a:rPr lang="en-US" altLang="zh-CN" b="0" i="0" dirty="0">
                <a:solidFill>
                  <a:srgbClr val="4D4D4D"/>
                </a:solidFill>
                <a:effectLst/>
                <a:latin typeface="-apple-system"/>
              </a:rPr>
              <a:t>1</a:t>
            </a:r>
            <a:r>
              <a:rPr lang="zh-CN" altLang="en-US" b="0" i="0" dirty="0">
                <a:solidFill>
                  <a:srgbClr val="4D4D4D"/>
                </a:solidFill>
                <a:effectLst/>
                <a:latin typeface="-apple-system"/>
              </a:rPr>
              <a:t> 一组</a:t>
            </a:r>
            <a:r>
              <a:rPr lang="en-US" altLang="zh-CN" b="0" i="0" dirty="0">
                <a:solidFill>
                  <a:srgbClr val="4D4D4D"/>
                </a:solidFill>
                <a:effectLst/>
                <a:latin typeface="-apple-system"/>
              </a:rPr>
              <a:t>, 2</a:t>
            </a:r>
            <a:r>
              <a:rPr lang="zh-CN" altLang="en-US" b="0" i="0" dirty="0">
                <a:solidFill>
                  <a:srgbClr val="4D4D4D"/>
                </a:solidFill>
                <a:effectLst/>
                <a:latin typeface="-apple-system"/>
              </a:rPr>
              <a:t>，</a:t>
            </a:r>
            <a:r>
              <a:rPr lang="en-US" altLang="zh-CN" b="0" i="0" dirty="0">
                <a:solidFill>
                  <a:srgbClr val="4D4D4D"/>
                </a:solidFill>
                <a:effectLst/>
                <a:latin typeface="-apple-system"/>
              </a:rPr>
              <a:t>3</a:t>
            </a:r>
            <a:r>
              <a:rPr lang="zh-CN" altLang="en-US" b="0" i="0" dirty="0">
                <a:solidFill>
                  <a:srgbClr val="4D4D4D"/>
                </a:solidFill>
                <a:effectLst/>
                <a:latin typeface="-apple-system"/>
              </a:rPr>
              <a:t> 一组，分别用上面的 </a:t>
            </a:r>
            <a:r>
              <a:rPr lang="en-US" altLang="zh-CN" b="0" i="0" dirty="0">
                <a:solidFill>
                  <a:srgbClr val="4D4D4D"/>
                </a:solidFill>
                <a:effectLst/>
                <a:latin typeface="-apple-system"/>
              </a:rPr>
              <a:t>sin</a:t>
            </a:r>
            <a:r>
              <a:rPr lang="zh-CN" altLang="en-US" b="0" i="0" dirty="0">
                <a:solidFill>
                  <a:srgbClr val="4D4D4D"/>
                </a:solidFill>
                <a:effectLst/>
                <a:latin typeface="-apple-system"/>
              </a:rPr>
              <a:t> 和 </a:t>
            </a:r>
            <a:r>
              <a:rPr lang="en-US" altLang="zh-CN" b="0" i="0" dirty="0">
                <a:solidFill>
                  <a:srgbClr val="4D4D4D"/>
                </a:solidFill>
                <a:effectLst/>
                <a:latin typeface="-apple-system"/>
              </a:rPr>
              <a:t>cos</a:t>
            </a:r>
            <a:r>
              <a:rPr lang="zh-CN" altLang="en-US" b="0" i="0" dirty="0">
                <a:solidFill>
                  <a:srgbClr val="4D4D4D"/>
                </a:solidFill>
                <a:effectLst/>
                <a:latin typeface="-apple-system"/>
              </a:rPr>
              <a:t> 函数做处理，从而产生不同的周期性变化，而位置嵌入在 </a:t>
            </a:r>
            <a:r>
              <a:rPr lang="en-US" altLang="zh-CN" b="0" i="0" dirty="0">
                <a:solidFill>
                  <a:srgbClr val="4D4D4D"/>
                </a:solidFill>
                <a:effectLst/>
                <a:latin typeface="-apple-system"/>
              </a:rPr>
              <a:t>embedding dimension</a:t>
            </a:r>
            <a:r>
              <a:rPr lang="zh-CN" altLang="en-US" b="0" i="0" dirty="0">
                <a:solidFill>
                  <a:srgbClr val="4D4D4D"/>
                </a:solidFill>
                <a:effectLst/>
                <a:latin typeface="-apple-system"/>
              </a:rPr>
              <a:t> 维度上随着维度序号增大，周期变化会越来越慢，最终产生一种包含位置信息的纹理，就像论文原文中第六页讲的，位置嵌入函数的周期从 </a:t>
            </a:r>
            <a:r>
              <a:rPr lang="en-US" altLang="zh-CN" b="0" i="0" dirty="0">
                <a:solidFill>
                  <a:srgbClr val="4D4D4D"/>
                </a:solidFill>
                <a:effectLst/>
                <a:latin typeface="-apple-system"/>
              </a:rPr>
              <a:t>2</a:t>
            </a:r>
            <a:r>
              <a:rPr lang="el-GR" altLang="zh-CN" b="0" i="0" dirty="0">
                <a:solidFill>
                  <a:srgbClr val="4D4D4D"/>
                </a:solidFill>
                <a:effectLst/>
                <a:latin typeface="-apple-system"/>
              </a:rPr>
              <a:t>π</a:t>
            </a:r>
            <a:r>
              <a:rPr lang="zh-CN" altLang="en-US" b="0" i="0" dirty="0">
                <a:solidFill>
                  <a:srgbClr val="4D4D4D"/>
                </a:solidFill>
                <a:effectLst/>
                <a:latin typeface="-apple-system"/>
              </a:rPr>
              <a:t>到 </a:t>
            </a:r>
            <a:r>
              <a:rPr lang="en-US" altLang="zh-CN" b="0" i="0" dirty="0">
                <a:solidFill>
                  <a:srgbClr val="4D4D4D"/>
                </a:solidFill>
                <a:effectLst/>
                <a:latin typeface="-apple-system"/>
              </a:rPr>
              <a:t>10000∗2</a:t>
            </a:r>
            <a:r>
              <a:rPr lang="el-GR" altLang="zh-CN" b="0" i="0" dirty="0">
                <a:solidFill>
                  <a:srgbClr val="4D4D4D"/>
                </a:solidFill>
                <a:effectLst/>
                <a:latin typeface="-apple-system"/>
              </a:rPr>
              <a:t>π</a:t>
            </a:r>
            <a:r>
              <a:rPr lang="zh-CN" altLang="en-US" b="0" i="0" dirty="0">
                <a:solidFill>
                  <a:srgbClr val="4D4D4D"/>
                </a:solidFill>
                <a:effectLst/>
                <a:latin typeface="-apple-system"/>
              </a:rPr>
              <a:t>变化，而每一个位置在 </a:t>
            </a:r>
            <a:r>
              <a:rPr lang="en-US" altLang="zh-CN" b="0" i="0" dirty="0">
                <a:solidFill>
                  <a:srgbClr val="4D4D4D"/>
                </a:solidFill>
                <a:effectLst/>
                <a:latin typeface="-apple-system"/>
              </a:rPr>
              <a:t>embedding dimension</a:t>
            </a:r>
            <a:r>
              <a:rPr lang="zh-CN" altLang="en-US" b="0" i="0" dirty="0">
                <a:solidFill>
                  <a:srgbClr val="4D4D4D"/>
                </a:solidFill>
                <a:effectLst/>
                <a:latin typeface="-apple-system"/>
              </a:rPr>
              <a:t> 维度上都会得到不同周期的 </a:t>
            </a:r>
            <a:r>
              <a:rPr lang="en-US" altLang="zh-CN" b="0" i="0" dirty="0">
                <a:solidFill>
                  <a:srgbClr val="4D4D4D"/>
                </a:solidFill>
                <a:effectLst/>
                <a:latin typeface="-apple-system"/>
              </a:rPr>
              <a:t>sin</a:t>
            </a:r>
            <a:r>
              <a:rPr lang="zh-CN" altLang="en-US" b="0" i="0" dirty="0">
                <a:solidFill>
                  <a:srgbClr val="4D4D4D"/>
                </a:solidFill>
                <a:effectLst/>
                <a:latin typeface="-apple-system"/>
              </a:rPr>
              <a:t> 和 </a:t>
            </a:r>
            <a:r>
              <a:rPr lang="en-US" altLang="zh-CN" b="0" i="0" dirty="0">
                <a:solidFill>
                  <a:srgbClr val="4D4D4D"/>
                </a:solidFill>
                <a:effectLst/>
                <a:latin typeface="-apple-system"/>
              </a:rPr>
              <a:t>cos</a:t>
            </a:r>
            <a:r>
              <a:rPr lang="zh-CN" altLang="en-US" b="0" i="0" dirty="0">
                <a:solidFill>
                  <a:srgbClr val="4D4D4D"/>
                </a:solidFill>
                <a:effectLst/>
                <a:latin typeface="-apple-system"/>
              </a:rPr>
              <a:t> 函数的取值组合，从而产生独一的纹理位置信息，最终使得模型学到位置之间的依赖关系和自然语言的时序特性。</a:t>
            </a:r>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endParaRPr lang="en-US" altLang="zh-CN" b="0" i="0" dirty="0">
              <a:solidFill>
                <a:srgbClr val="4D4D4D"/>
              </a:solidFill>
              <a:effectLst/>
              <a:latin typeface="-apple-system"/>
            </a:endParaRPr>
          </a:p>
          <a:p>
            <a:r>
              <a:rPr lang="zh-CN" altLang="en-US" dirty="0"/>
              <a:t>本文使用的位置编码属于相对位置编码的范畴，与之对应的还有绝对位置编码，相较而言，相对位置编码能够更好地表示</a:t>
            </a:r>
            <a:r>
              <a:rPr lang="en-US" altLang="zh-CN" dirty="0"/>
              <a:t>token</a:t>
            </a:r>
            <a:r>
              <a:rPr lang="zh-CN" altLang="en-US" dirty="0"/>
              <a:t>间的位置关系，但是这种编码的缺点在于不能表示方向，关于位置编码的改进有诸多文章，这里不展开讲解。我们需要注意的是，论文中提到的位置编码不是唯一可能的位置编码方法。然而，它的优点是能够扩展到未知的序列长度</a:t>
            </a:r>
            <a:r>
              <a:rPr lang="en-US" altLang="zh-CN" dirty="0"/>
              <a:t>(</a:t>
            </a:r>
            <a:r>
              <a:rPr lang="zh-CN" altLang="en-US" dirty="0"/>
              <a:t>例如，当我们训练出的模型需要翻译远比训练集里的句子更长的句子时</a:t>
            </a:r>
            <a:r>
              <a:rPr lang="en-US" altLang="zh-CN" dirty="0"/>
              <a:t>)</a:t>
            </a:r>
            <a:r>
              <a:rPr lang="zh-CN" altLang="en-US" dirty="0"/>
              <a:t>。</a:t>
            </a:r>
          </a:p>
        </p:txBody>
      </p:sp>
    </p:spTree>
    <p:extLst>
      <p:ext uri="{BB962C8B-B14F-4D97-AF65-F5344CB8AC3E}">
        <p14:creationId xmlns:p14="http://schemas.microsoft.com/office/powerpoint/2010/main" val="975942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FDBB89-913B-472C-BE0C-BD9AECA0F5C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BF40D393-A85C-4539-898E-8D902CBB828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63AC453A-F975-4A5E-BB3F-F3E2EB14B5CB}"/>
              </a:ext>
            </a:extLst>
          </p:cNvPr>
          <p:cNvSpPr>
            <a:spLocks noGrp="1"/>
          </p:cNvSpPr>
          <p:nvPr>
            <p:ph type="dt" sz="half" idx="10"/>
          </p:nvPr>
        </p:nvSpPr>
        <p:spPr/>
        <p:txBody>
          <a:bodyPr/>
          <a:lstStyle/>
          <a:p>
            <a:fld id="{6691B06E-6A1F-CB4D-BA43-581EB1657D26}" type="datetime1">
              <a:rPr lang="zh-CN" altLang="en-US" smtClean="0"/>
              <a:t>2023/6/21</a:t>
            </a:fld>
            <a:endParaRPr lang="en-US"/>
          </a:p>
        </p:txBody>
      </p:sp>
      <p:sp>
        <p:nvSpPr>
          <p:cNvPr id="5" name="页脚占位符 4">
            <a:extLst>
              <a:ext uri="{FF2B5EF4-FFF2-40B4-BE49-F238E27FC236}">
                <a16:creationId xmlns:a16="http://schemas.microsoft.com/office/drawing/2014/main" id="{6B5D51A4-D50B-4AA0-8D9D-ACE91F07E9E3}"/>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7030DA17-AB95-4B16-B0E5-7B319AC983D9}"/>
              </a:ext>
            </a:extLst>
          </p:cNvPr>
          <p:cNvSpPr>
            <a:spLocks noGrp="1"/>
          </p:cNvSpPr>
          <p:nvPr>
            <p:ph type="sldNum" sz="quarter" idx="12"/>
          </p:nvPr>
        </p:nvSpPr>
        <p:spPr/>
        <p:txBody>
          <a:bodyPr/>
          <a:lstStyle/>
          <a:p>
            <a:fld id="{8B072E7F-FB13-4E5C-AA2E-76722510F6F9}" type="slidenum">
              <a:rPr lang="en-US" smtClean="0"/>
              <a:t>‹#›</a:t>
            </a:fld>
            <a:endParaRPr lang="en-US"/>
          </a:p>
        </p:txBody>
      </p:sp>
    </p:spTree>
    <p:extLst>
      <p:ext uri="{BB962C8B-B14F-4D97-AF65-F5344CB8AC3E}">
        <p14:creationId xmlns:p14="http://schemas.microsoft.com/office/powerpoint/2010/main" val="2967891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07B75A-CECC-4060-AA72-3AC19E1633C3}"/>
              </a:ext>
            </a:extLst>
          </p:cNvPr>
          <p:cNvSpPr>
            <a:spLocks noGrp="1"/>
          </p:cNvSpPr>
          <p:nvPr>
            <p:ph type="title"/>
          </p:nvPr>
        </p:nvSpPr>
        <p:spPr/>
        <p:txBody>
          <a:bodyPr/>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D2A1BFBD-1D6E-4DA0-BA3E-952BE5BBF79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71D728D2-D952-47FB-8167-C6FD157D3E8F}"/>
              </a:ext>
            </a:extLst>
          </p:cNvPr>
          <p:cNvSpPr>
            <a:spLocks noGrp="1"/>
          </p:cNvSpPr>
          <p:nvPr>
            <p:ph type="dt" sz="half" idx="10"/>
          </p:nvPr>
        </p:nvSpPr>
        <p:spPr/>
        <p:txBody>
          <a:bodyPr/>
          <a:lstStyle/>
          <a:p>
            <a:fld id="{B3CBFF94-F907-B244-AF22-D17369E965A8}" type="datetime1">
              <a:rPr lang="zh-CN" altLang="en-US" smtClean="0"/>
              <a:t>2023/6/21</a:t>
            </a:fld>
            <a:endParaRPr lang="en-US"/>
          </a:p>
        </p:txBody>
      </p:sp>
      <p:sp>
        <p:nvSpPr>
          <p:cNvPr id="5" name="页脚占位符 4">
            <a:extLst>
              <a:ext uri="{FF2B5EF4-FFF2-40B4-BE49-F238E27FC236}">
                <a16:creationId xmlns:a16="http://schemas.microsoft.com/office/drawing/2014/main" id="{59343F61-C50B-48DF-A78B-B887341BCA88}"/>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C444BFC6-019A-4BC2-B291-047CFBE5F5CD}"/>
              </a:ext>
            </a:extLst>
          </p:cNvPr>
          <p:cNvSpPr>
            <a:spLocks noGrp="1"/>
          </p:cNvSpPr>
          <p:nvPr>
            <p:ph type="sldNum" sz="quarter" idx="12"/>
          </p:nvPr>
        </p:nvSpPr>
        <p:spPr/>
        <p:txBody>
          <a:bodyPr/>
          <a:lstStyle/>
          <a:p>
            <a:fld id="{8B072E7F-FB13-4E5C-AA2E-76722510F6F9}" type="slidenum">
              <a:rPr lang="en-US" smtClean="0"/>
              <a:t>‹#›</a:t>
            </a:fld>
            <a:endParaRPr lang="en-US"/>
          </a:p>
        </p:txBody>
      </p:sp>
    </p:spTree>
    <p:extLst>
      <p:ext uri="{BB962C8B-B14F-4D97-AF65-F5344CB8AC3E}">
        <p14:creationId xmlns:p14="http://schemas.microsoft.com/office/powerpoint/2010/main" val="41822969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40158546-273A-4E44-ACC7-86DA51DF7888}"/>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en-US"/>
          </a:p>
        </p:txBody>
      </p:sp>
      <p:sp>
        <p:nvSpPr>
          <p:cNvPr id="3" name="竖排文字占位符 2">
            <a:extLst>
              <a:ext uri="{FF2B5EF4-FFF2-40B4-BE49-F238E27FC236}">
                <a16:creationId xmlns:a16="http://schemas.microsoft.com/office/drawing/2014/main" id="{792887BB-A198-469B-BBF0-D4E3D3CDDB56}"/>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1EF5685A-B1F4-4287-9B5A-A1E73BD8719F}"/>
              </a:ext>
            </a:extLst>
          </p:cNvPr>
          <p:cNvSpPr>
            <a:spLocks noGrp="1"/>
          </p:cNvSpPr>
          <p:nvPr>
            <p:ph type="dt" sz="half" idx="10"/>
          </p:nvPr>
        </p:nvSpPr>
        <p:spPr/>
        <p:txBody>
          <a:bodyPr/>
          <a:lstStyle/>
          <a:p>
            <a:fld id="{7F72A6F0-0CE3-B44A-BBD9-C1943014350E}" type="datetime1">
              <a:rPr lang="zh-CN" altLang="en-US" smtClean="0"/>
              <a:t>2023/6/21</a:t>
            </a:fld>
            <a:endParaRPr lang="en-US"/>
          </a:p>
        </p:txBody>
      </p:sp>
      <p:sp>
        <p:nvSpPr>
          <p:cNvPr id="5" name="页脚占位符 4">
            <a:extLst>
              <a:ext uri="{FF2B5EF4-FFF2-40B4-BE49-F238E27FC236}">
                <a16:creationId xmlns:a16="http://schemas.microsoft.com/office/drawing/2014/main" id="{3A177844-056C-41C1-A6E2-B485E3724FDD}"/>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1D7F803-3FDE-4AE8-965B-44C156340D5A}"/>
              </a:ext>
            </a:extLst>
          </p:cNvPr>
          <p:cNvSpPr>
            <a:spLocks noGrp="1"/>
          </p:cNvSpPr>
          <p:nvPr>
            <p:ph type="sldNum" sz="quarter" idx="12"/>
          </p:nvPr>
        </p:nvSpPr>
        <p:spPr/>
        <p:txBody>
          <a:bodyPr/>
          <a:lstStyle/>
          <a:p>
            <a:fld id="{8B072E7F-FB13-4E5C-AA2E-76722510F6F9}" type="slidenum">
              <a:rPr lang="en-US" smtClean="0"/>
              <a:t>‹#›</a:t>
            </a:fld>
            <a:endParaRPr lang="en-US"/>
          </a:p>
        </p:txBody>
      </p:sp>
    </p:spTree>
    <p:extLst>
      <p:ext uri="{BB962C8B-B14F-4D97-AF65-F5344CB8AC3E}">
        <p14:creationId xmlns:p14="http://schemas.microsoft.com/office/powerpoint/2010/main" val="6849814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1_标题幻灯片">
    <p:bg>
      <p:bgPr>
        <a:solidFill>
          <a:schemeClr val="bg1"/>
        </a:solidFill>
        <a:effectLst/>
      </p:bgPr>
    </p:bg>
    <p:spTree>
      <p:nvGrpSpPr>
        <p:cNvPr id="1" name=""/>
        <p:cNvGrpSpPr/>
        <p:nvPr/>
      </p:nvGrpSpPr>
      <p:grpSpPr>
        <a:xfrm>
          <a:off x="0" y="0"/>
          <a:ext cx="0" cy="0"/>
          <a:chOff x="0" y="0"/>
          <a:chExt cx="0" cy="0"/>
        </a:xfrm>
      </p:grpSpPr>
      <p:pic>
        <p:nvPicPr>
          <p:cNvPr id="10" name="图片 9"/>
          <p:cNvPicPr>
            <a:picLocks noChangeAspect="1"/>
          </p:cNvPicPr>
          <p:nvPr userDrawn="1"/>
        </p:nvPicPr>
        <p:blipFill rotWithShape="1">
          <a:blip r:embed="rId2">
            <a:extLst>
              <a:ext uri="{28A0092B-C50C-407E-A947-70E740481C1C}">
                <a14:useLocalDpi xmlns:a14="http://schemas.microsoft.com/office/drawing/2010/main" val="0"/>
              </a:ext>
            </a:extLst>
          </a:blip>
          <a:srcRect l="18336" b="4696"/>
          <a:stretch>
            <a:fillRect/>
          </a:stretch>
        </p:blipFill>
        <p:spPr>
          <a:xfrm rot="5400000">
            <a:off x="2667000" y="-2667000"/>
            <a:ext cx="6858000" cy="12192000"/>
          </a:xfrm>
          <a:prstGeom prst="rect">
            <a:avLst/>
          </a:prstGeom>
        </p:spPr>
      </p:pic>
      <p:sp>
        <p:nvSpPr>
          <p:cNvPr id="9801" name="副标题 2"/>
          <p:cNvSpPr>
            <a:spLocks noGrp="1"/>
          </p:cNvSpPr>
          <p:nvPr userDrawn="1">
            <p:ph type="subTitle" idx="1"/>
          </p:nvPr>
        </p:nvSpPr>
        <p:spPr>
          <a:xfrm>
            <a:off x="6451002" y="2492896"/>
            <a:ext cx="5069486" cy="399287"/>
          </a:xfrm>
        </p:spPr>
        <p:txBody>
          <a:bodyPr anchor="t">
            <a:normAutofit/>
          </a:bodyPr>
          <a:lstStyle>
            <a:lvl1pPr marL="0" marR="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sz="1800">
                <a:solidFill>
                  <a:schemeClr val="tx1"/>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marL="0" marR="0" lvl="0" indent="0" algn="r"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en-US" altLang="zh-CN" dirty="0"/>
              <a:t>Click to edit Master subtitle style</a:t>
            </a:r>
          </a:p>
        </p:txBody>
      </p:sp>
      <p:sp>
        <p:nvSpPr>
          <p:cNvPr id="9802" name="标题 1"/>
          <p:cNvSpPr>
            <a:spLocks noGrp="1"/>
          </p:cNvSpPr>
          <p:nvPr userDrawn="1">
            <p:ph type="ctrTitle"/>
          </p:nvPr>
        </p:nvSpPr>
        <p:spPr>
          <a:xfrm>
            <a:off x="6451002" y="1672982"/>
            <a:ext cx="5069486" cy="687417"/>
          </a:xfrm>
        </p:spPr>
        <p:txBody>
          <a:bodyPr anchor="b">
            <a:normAutofit/>
          </a:bodyPr>
          <a:lstStyle>
            <a:lvl1pPr algn="r">
              <a:lnSpc>
                <a:spcPct val="100000"/>
              </a:lnSpc>
              <a:defRPr sz="2800">
                <a:solidFill>
                  <a:schemeClr val="tx1"/>
                </a:solidFill>
                <a:effectLst/>
              </a:defRPr>
            </a:lvl1pPr>
          </a:lstStyle>
          <a:p>
            <a:r>
              <a:rPr lang="en-US" altLang="zh-CN" dirty="0"/>
              <a:t>Click to edit Master title style</a:t>
            </a:r>
            <a:endParaRPr lang="zh-CN" altLang="en-US" dirty="0"/>
          </a:p>
        </p:txBody>
      </p:sp>
      <p:sp>
        <p:nvSpPr>
          <p:cNvPr id="8" name="文本占位符 13"/>
          <p:cNvSpPr>
            <a:spLocks noGrp="1"/>
          </p:cNvSpPr>
          <p:nvPr userDrawn="1">
            <p:ph type="body" sz="quarter" idx="10" hasCustomPrompt="1"/>
          </p:nvPr>
        </p:nvSpPr>
        <p:spPr>
          <a:xfrm>
            <a:off x="677093" y="5400675"/>
            <a:ext cx="5069487" cy="371475"/>
          </a:xfrm>
        </p:spPr>
        <p:txBody>
          <a:bodyPr anchor="ctr">
            <a:normAutofit/>
          </a:bodyPr>
          <a:lstStyle>
            <a:lvl1pPr marL="0" indent="0" algn="l">
              <a:buNone/>
              <a:defRPr sz="16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zh-CN" altLang="en-US" dirty="0"/>
              <a:t>李美玲</a:t>
            </a:r>
            <a:endParaRPr lang="en-US" altLang="zh-CN" dirty="0"/>
          </a:p>
        </p:txBody>
      </p:sp>
      <p:sp>
        <p:nvSpPr>
          <p:cNvPr id="9" name="文本占位符 13"/>
          <p:cNvSpPr>
            <a:spLocks noGrp="1"/>
          </p:cNvSpPr>
          <p:nvPr userDrawn="1">
            <p:ph type="body" sz="quarter" idx="11" hasCustomPrompt="1"/>
          </p:nvPr>
        </p:nvSpPr>
        <p:spPr>
          <a:xfrm>
            <a:off x="677093" y="5772150"/>
            <a:ext cx="5069487" cy="371475"/>
          </a:xfrm>
        </p:spPr>
        <p:txBody>
          <a:bodyPr anchor="ctr">
            <a:normAutofit/>
          </a:bodyPr>
          <a:lstStyle>
            <a:lvl1pPr marL="0" indent="0" algn="l">
              <a:buNone/>
              <a:defRPr sz="1600" b="0">
                <a:solidFill>
                  <a:schemeClr val="tx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ltLang="zh-CN" dirty="0"/>
              <a:t>2023</a:t>
            </a:r>
            <a:r>
              <a:rPr lang="zh-CN" altLang="en-US" dirty="0"/>
              <a:t>年</a:t>
            </a:r>
            <a:r>
              <a:rPr lang="en-US" altLang="zh-CN" dirty="0"/>
              <a:t>6</a:t>
            </a:r>
            <a:r>
              <a:rPr lang="zh-CN" altLang="en-US" dirty="0"/>
              <a:t>月</a:t>
            </a:r>
            <a:r>
              <a:rPr lang="en-US" altLang="zh-CN" dirty="0"/>
              <a:t>20</a:t>
            </a:r>
            <a:r>
              <a:rPr lang="zh-CN" altLang="en-US" dirty="0"/>
              <a:t>日</a:t>
            </a:r>
          </a:p>
        </p:txBody>
      </p:sp>
    </p:spTree>
    <p:extLst>
      <p:ext uri="{BB962C8B-B14F-4D97-AF65-F5344CB8AC3E}">
        <p14:creationId xmlns:p14="http://schemas.microsoft.com/office/powerpoint/2010/main" val="1020818637"/>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772C9BC-785D-40F5-8B2C-E08D47AF106E}"/>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DBD145F0-041B-48E5-9D5F-F791984765A8}"/>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8BFBF721-F668-4D26-8ACC-C9EF21368577}"/>
              </a:ext>
            </a:extLst>
          </p:cNvPr>
          <p:cNvSpPr>
            <a:spLocks noGrp="1"/>
          </p:cNvSpPr>
          <p:nvPr>
            <p:ph type="dt" sz="half" idx="10"/>
          </p:nvPr>
        </p:nvSpPr>
        <p:spPr/>
        <p:txBody>
          <a:bodyPr/>
          <a:lstStyle/>
          <a:p>
            <a:fld id="{71E63006-C1C3-F545-88AC-3E9ACE83E78F}" type="datetime1">
              <a:rPr lang="zh-CN" altLang="en-US" smtClean="0"/>
              <a:t>2023/6/21</a:t>
            </a:fld>
            <a:endParaRPr lang="en-US"/>
          </a:p>
        </p:txBody>
      </p:sp>
      <p:sp>
        <p:nvSpPr>
          <p:cNvPr id="5" name="页脚占位符 4">
            <a:extLst>
              <a:ext uri="{FF2B5EF4-FFF2-40B4-BE49-F238E27FC236}">
                <a16:creationId xmlns:a16="http://schemas.microsoft.com/office/drawing/2014/main" id="{E9DEA54E-1E51-4AA2-88B3-5E00402DED9A}"/>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2534DA2F-9B1D-45DD-AB77-B408720BBE6A}"/>
              </a:ext>
            </a:extLst>
          </p:cNvPr>
          <p:cNvSpPr>
            <a:spLocks noGrp="1"/>
          </p:cNvSpPr>
          <p:nvPr>
            <p:ph type="sldNum" sz="quarter" idx="12"/>
          </p:nvPr>
        </p:nvSpPr>
        <p:spPr/>
        <p:txBody>
          <a:bodyPr/>
          <a:lstStyle/>
          <a:p>
            <a:fld id="{8B072E7F-FB13-4E5C-AA2E-76722510F6F9}" type="slidenum">
              <a:rPr lang="en-US" smtClean="0"/>
              <a:t>‹#›</a:t>
            </a:fld>
            <a:endParaRPr lang="en-US"/>
          </a:p>
        </p:txBody>
      </p:sp>
    </p:spTree>
    <p:extLst>
      <p:ext uri="{BB962C8B-B14F-4D97-AF65-F5344CB8AC3E}">
        <p14:creationId xmlns:p14="http://schemas.microsoft.com/office/powerpoint/2010/main" val="10682992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87FD16-F758-4859-9755-465AC45A2139}"/>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459B580C-357F-455E-BB74-B45D2CF0FA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A646FB55-83B5-4E70-96A9-34CC96437D3D}"/>
              </a:ext>
            </a:extLst>
          </p:cNvPr>
          <p:cNvSpPr>
            <a:spLocks noGrp="1"/>
          </p:cNvSpPr>
          <p:nvPr>
            <p:ph type="dt" sz="half" idx="10"/>
          </p:nvPr>
        </p:nvSpPr>
        <p:spPr/>
        <p:txBody>
          <a:bodyPr/>
          <a:lstStyle/>
          <a:p>
            <a:fld id="{26DD154C-3C72-1043-84D4-E955A821AE7D}" type="datetime1">
              <a:rPr lang="zh-CN" altLang="en-US" smtClean="0"/>
              <a:t>2023/6/21</a:t>
            </a:fld>
            <a:endParaRPr lang="en-US"/>
          </a:p>
        </p:txBody>
      </p:sp>
      <p:sp>
        <p:nvSpPr>
          <p:cNvPr id="5" name="页脚占位符 4">
            <a:extLst>
              <a:ext uri="{FF2B5EF4-FFF2-40B4-BE49-F238E27FC236}">
                <a16:creationId xmlns:a16="http://schemas.microsoft.com/office/drawing/2014/main" id="{F10E4A49-A308-4402-9222-648B29A19638}"/>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3B9EA39A-4DC0-41F8-AB2F-DE9B97EACE47}"/>
              </a:ext>
            </a:extLst>
          </p:cNvPr>
          <p:cNvSpPr>
            <a:spLocks noGrp="1"/>
          </p:cNvSpPr>
          <p:nvPr>
            <p:ph type="sldNum" sz="quarter" idx="12"/>
          </p:nvPr>
        </p:nvSpPr>
        <p:spPr/>
        <p:txBody>
          <a:bodyPr/>
          <a:lstStyle/>
          <a:p>
            <a:fld id="{8B072E7F-FB13-4E5C-AA2E-76722510F6F9}" type="slidenum">
              <a:rPr lang="en-US" smtClean="0"/>
              <a:t>‹#›</a:t>
            </a:fld>
            <a:endParaRPr lang="en-US"/>
          </a:p>
        </p:txBody>
      </p:sp>
    </p:spTree>
    <p:extLst>
      <p:ext uri="{BB962C8B-B14F-4D97-AF65-F5344CB8AC3E}">
        <p14:creationId xmlns:p14="http://schemas.microsoft.com/office/powerpoint/2010/main" val="730472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74D063-798D-4B5C-AA90-D463198EFFD1}"/>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92D6F14A-E165-43E4-B47D-B5BA1DB01D6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内容占位符 3">
            <a:extLst>
              <a:ext uri="{FF2B5EF4-FFF2-40B4-BE49-F238E27FC236}">
                <a16:creationId xmlns:a16="http://schemas.microsoft.com/office/drawing/2014/main" id="{9D91B12C-157D-4266-99FF-791F564BE56A}"/>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日期占位符 4">
            <a:extLst>
              <a:ext uri="{FF2B5EF4-FFF2-40B4-BE49-F238E27FC236}">
                <a16:creationId xmlns:a16="http://schemas.microsoft.com/office/drawing/2014/main" id="{96939A3B-0617-4A73-B443-F0008AA0945F}"/>
              </a:ext>
            </a:extLst>
          </p:cNvPr>
          <p:cNvSpPr>
            <a:spLocks noGrp="1"/>
          </p:cNvSpPr>
          <p:nvPr>
            <p:ph type="dt" sz="half" idx="10"/>
          </p:nvPr>
        </p:nvSpPr>
        <p:spPr/>
        <p:txBody>
          <a:bodyPr/>
          <a:lstStyle/>
          <a:p>
            <a:fld id="{66E34AEB-67BA-8C49-8541-537773DF6DC3}" type="datetime1">
              <a:rPr lang="zh-CN" altLang="en-US" smtClean="0"/>
              <a:t>2023/6/21</a:t>
            </a:fld>
            <a:endParaRPr lang="en-US"/>
          </a:p>
        </p:txBody>
      </p:sp>
      <p:sp>
        <p:nvSpPr>
          <p:cNvPr id="6" name="页脚占位符 5">
            <a:extLst>
              <a:ext uri="{FF2B5EF4-FFF2-40B4-BE49-F238E27FC236}">
                <a16:creationId xmlns:a16="http://schemas.microsoft.com/office/drawing/2014/main" id="{5A84B4CF-75DE-4FB2-B8E6-C9252C003A21}"/>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511EB60C-CB38-4527-9A27-58A9E9ABABC6}"/>
              </a:ext>
            </a:extLst>
          </p:cNvPr>
          <p:cNvSpPr>
            <a:spLocks noGrp="1"/>
          </p:cNvSpPr>
          <p:nvPr>
            <p:ph type="sldNum" sz="quarter" idx="12"/>
          </p:nvPr>
        </p:nvSpPr>
        <p:spPr/>
        <p:txBody>
          <a:bodyPr/>
          <a:lstStyle/>
          <a:p>
            <a:fld id="{8B072E7F-FB13-4E5C-AA2E-76722510F6F9}" type="slidenum">
              <a:rPr lang="en-US" smtClean="0"/>
              <a:t>‹#›</a:t>
            </a:fld>
            <a:endParaRPr lang="en-US"/>
          </a:p>
        </p:txBody>
      </p:sp>
    </p:spTree>
    <p:extLst>
      <p:ext uri="{BB962C8B-B14F-4D97-AF65-F5344CB8AC3E}">
        <p14:creationId xmlns:p14="http://schemas.microsoft.com/office/powerpoint/2010/main" val="18070786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8C44E-B3BD-49ED-B6FD-BF40A090ADCF}"/>
              </a:ext>
            </a:extLst>
          </p:cNvPr>
          <p:cNvSpPr>
            <a:spLocks noGrp="1"/>
          </p:cNvSpPr>
          <p:nvPr>
            <p:ph type="title"/>
          </p:nvPr>
        </p:nvSpPr>
        <p:spPr>
          <a:xfrm>
            <a:off x="839788" y="365125"/>
            <a:ext cx="10515600" cy="1325563"/>
          </a:xfrm>
        </p:spPr>
        <p:txBody>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79403BBE-42C4-49D5-B7DF-85F4A3D9771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4702B84B-5BB4-4565-9899-AE193003B84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5" name="文本占位符 4">
            <a:extLst>
              <a:ext uri="{FF2B5EF4-FFF2-40B4-BE49-F238E27FC236}">
                <a16:creationId xmlns:a16="http://schemas.microsoft.com/office/drawing/2014/main" id="{A3E8E528-197A-4D09-904F-116218BC5F7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49B7057-275E-44EB-B3DA-51B958168FC0}"/>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7" name="日期占位符 6">
            <a:extLst>
              <a:ext uri="{FF2B5EF4-FFF2-40B4-BE49-F238E27FC236}">
                <a16:creationId xmlns:a16="http://schemas.microsoft.com/office/drawing/2014/main" id="{9732DEF8-FD24-4F1E-BA4F-57D8C1ADE83E}"/>
              </a:ext>
            </a:extLst>
          </p:cNvPr>
          <p:cNvSpPr>
            <a:spLocks noGrp="1"/>
          </p:cNvSpPr>
          <p:nvPr>
            <p:ph type="dt" sz="half" idx="10"/>
          </p:nvPr>
        </p:nvSpPr>
        <p:spPr/>
        <p:txBody>
          <a:bodyPr/>
          <a:lstStyle/>
          <a:p>
            <a:fld id="{329E1067-361C-7B4F-BEE2-C36F5CC312A0}" type="datetime1">
              <a:rPr lang="zh-CN" altLang="en-US" smtClean="0"/>
              <a:t>2023/6/21</a:t>
            </a:fld>
            <a:endParaRPr lang="en-US"/>
          </a:p>
        </p:txBody>
      </p:sp>
      <p:sp>
        <p:nvSpPr>
          <p:cNvPr id="8" name="页脚占位符 7">
            <a:extLst>
              <a:ext uri="{FF2B5EF4-FFF2-40B4-BE49-F238E27FC236}">
                <a16:creationId xmlns:a16="http://schemas.microsoft.com/office/drawing/2014/main" id="{2644CBA9-A59E-4037-98E1-24ABAEE58348}"/>
              </a:ext>
            </a:extLst>
          </p:cNvPr>
          <p:cNvSpPr>
            <a:spLocks noGrp="1"/>
          </p:cNvSpPr>
          <p:nvPr>
            <p:ph type="ftr" sz="quarter" idx="11"/>
          </p:nvPr>
        </p:nvSpPr>
        <p:spPr/>
        <p:txBody>
          <a:bodyPr/>
          <a:lstStyle/>
          <a:p>
            <a:endParaRPr lang="en-US"/>
          </a:p>
        </p:txBody>
      </p:sp>
      <p:sp>
        <p:nvSpPr>
          <p:cNvPr id="9" name="灯片编号占位符 8">
            <a:extLst>
              <a:ext uri="{FF2B5EF4-FFF2-40B4-BE49-F238E27FC236}">
                <a16:creationId xmlns:a16="http://schemas.microsoft.com/office/drawing/2014/main" id="{6CB1EF8A-134F-4AEA-84D8-DDEC642B79BD}"/>
              </a:ext>
            </a:extLst>
          </p:cNvPr>
          <p:cNvSpPr>
            <a:spLocks noGrp="1"/>
          </p:cNvSpPr>
          <p:nvPr>
            <p:ph type="sldNum" sz="quarter" idx="12"/>
          </p:nvPr>
        </p:nvSpPr>
        <p:spPr/>
        <p:txBody>
          <a:bodyPr/>
          <a:lstStyle/>
          <a:p>
            <a:fld id="{8B072E7F-FB13-4E5C-AA2E-76722510F6F9}" type="slidenum">
              <a:rPr lang="en-US" smtClean="0"/>
              <a:t>‹#›</a:t>
            </a:fld>
            <a:endParaRPr lang="en-US"/>
          </a:p>
        </p:txBody>
      </p:sp>
    </p:spTree>
    <p:extLst>
      <p:ext uri="{BB962C8B-B14F-4D97-AF65-F5344CB8AC3E}">
        <p14:creationId xmlns:p14="http://schemas.microsoft.com/office/powerpoint/2010/main" val="23351851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772F65-80C3-4C15-AC89-E232F9708D15}"/>
              </a:ext>
            </a:extLst>
          </p:cNvPr>
          <p:cNvSpPr>
            <a:spLocks noGrp="1"/>
          </p:cNvSpPr>
          <p:nvPr>
            <p:ph type="title"/>
          </p:nvPr>
        </p:nvSpPr>
        <p:spPr/>
        <p:txBody>
          <a:bodyPr/>
          <a:lstStyle/>
          <a:p>
            <a:r>
              <a:rPr lang="zh-CN" altLang="en-US"/>
              <a:t>单击此处编辑母版标题样式</a:t>
            </a:r>
            <a:endParaRPr lang="en-US"/>
          </a:p>
        </p:txBody>
      </p:sp>
      <p:sp>
        <p:nvSpPr>
          <p:cNvPr id="3" name="日期占位符 2">
            <a:extLst>
              <a:ext uri="{FF2B5EF4-FFF2-40B4-BE49-F238E27FC236}">
                <a16:creationId xmlns:a16="http://schemas.microsoft.com/office/drawing/2014/main" id="{584E43D8-1D30-4D9B-9BDA-58F957B81CF6}"/>
              </a:ext>
            </a:extLst>
          </p:cNvPr>
          <p:cNvSpPr>
            <a:spLocks noGrp="1"/>
          </p:cNvSpPr>
          <p:nvPr>
            <p:ph type="dt" sz="half" idx="10"/>
          </p:nvPr>
        </p:nvSpPr>
        <p:spPr/>
        <p:txBody>
          <a:bodyPr/>
          <a:lstStyle/>
          <a:p>
            <a:fld id="{F99F888A-6EB7-704A-B414-C41F131DA020}" type="datetime1">
              <a:rPr lang="zh-CN" altLang="en-US" smtClean="0"/>
              <a:t>2023/6/21</a:t>
            </a:fld>
            <a:endParaRPr lang="en-US"/>
          </a:p>
        </p:txBody>
      </p:sp>
      <p:sp>
        <p:nvSpPr>
          <p:cNvPr id="4" name="页脚占位符 3">
            <a:extLst>
              <a:ext uri="{FF2B5EF4-FFF2-40B4-BE49-F238E27FC236}">
                <a16:creationId xmlns:a16="http://schemas.microsoft.com/office/drawing/2014/main" id="{C7729B69-DAEF-422E-A68B-623C025A7E46}"/>
              </a:ext>
            </a:extLst>
          </p:cNvPr>
          <p:cNvSpPr>
            <a:spLocks noGrp="1"/>
          </p:cNvSpPr>
          <p:nvPr>
            <p:ph type="ftr" sz="quarter" idx="11"/>
          </p:nvPr>
        </p:nvSpPr>
        <p:spPr/>
        <p:txBody>
          <a:bodyPr/>
          <a:lstStyle/>
          <a:p>
            <a:endParaRPr lang="en-US"/>
          </a:p>
        </p:txBody>
      </p:sp>
      <p:sp>
        <p:nvSpPr>
          <p:cNvPr id="5" name="灯片编号占位符 4">
            <a:extLst>
              <a:ext uri="{FF2B5EF4-FFF2-40B4-BE49-F238E27FC236}">
                <a16:creationId xmlns:a16="http://schemas.microsoft.com/office/drawing/2014/main" id="{70780ABE-4AF2-4779-8611-007507F35325}"/>
              </a:ext>
            </a:extLst>
          </p:cNvPr>
          <p:cNvSpPr>
            <a:spLocks noGrp="1"/>
          </p:cNvSpPr>
          <p:nvPr>
            <p:ph type="sldNum" sz="quarter" idx="12"/>
          </p:nvPr>
        </p:nvSpPr>
        <p:spPr/>
        <p:txBody>
          <a:bodyPr/>
          <a:lstStyle/>
          <a:p>
            <a:fld id="{8B072E7F-FB13-4E5C-AA2E-76722510F6F9}" type="slidenum">
              <a:rPr lang="en-US" smtClean="0"/>
              <a:t>‹#›</a:t>
            </a:fld>
            <a:endParaRPr lang="en-US"/>
          </a:p>
        </p:txBody>
      </p:sp>
    </p:spTree>
    <p:extLst>
      <p:ext uri="{BB962C8B-B14F-4D97-AF65-F5344CB8AC3E}">
        <p14:creationId xmlns:p14="http://schemas.microsoft.com/office/powerpoint/2010/main" val="41259445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3B93B39-6675-4035-9669-73F7C9C78357}"/>
              </a:ext>
            </a:extLst>
          </p:cNvPr>
          <p:cNvSpPr>
            <a:spLocks noGrp="1"/>
          </p:cNvSpPr>
          <p:nvPr>
            <p:ph type="dt" sz="half" idx="10"/>
          </p:nvPr>
        </p:nvSpPr>
        <p:spPr/>
        <p:txBody>
          <a:bodyPr/>
          <a:lstStyle/>
          <a:p>
            <a:fld id="{35C3CE83-41EB-0D4D-AC77-81A9C17E28C1}" type="datetime1">
              <a:rPr lang="zh-CN" altLang="en-US" smtClean="0"/>
              <a:t>2023/6/21</a:t>
            </a:fld>
            <a:endParaRPr lang="en-US"/>
          </a:p>
        </p:txBody>
      </p:sp>
      <p:sp>
        <p:nvSpPr>
          <p:cNvPr id="3" name="页脚占位符 2">
            <a:extLst>
              <a:ext uri="{FF2B5EF4-FFF2-40B4-BE49-F238E27FC236}">
                <a16:creationId xmlns:a16="http://schemas.microsoft.com/office/drawing/2014/main" id="{5A21F9C9-834A-4379-91D0-F60945F7A09D}"/>
              </a:ext>
            </a:extLst>
          </p:cNvPr>
          <p:cNvSpPr>
            <a:spLocks noGrp="1"/>
          </p:cNvSpPr>
          <p:nvPr>
            <p:ph type="ftr" sz="quarter" idx="11"/>
          </p:nvPr>
        </p:nvSpPr>
        <p:spPr/>
        <p:txBody>
          <a:bodyPr/>
          <a:lstStyle/>
          <a:p>
            <a:endParaRPr lang="en-US"/>
          </a:p>
        </p:txBody>
      </p:sp>
      <p:sp>
        <p:nvSpPr>
          <p:cNvPr id="4" name="灯片编号占位符 3">
            <a:extLst>
              <a:ext uri="{FF2B5EF4-FFF2-40B4-BE49-F238E27FC236}">
                <a16:creationId xmlns:a16="http://schemas.microsoft.com/office/drawing/2014/main" id="{A3831BD7-09B2-4488-9A69-5291224CB8C5}"/>
              </a:ext>
            </a:extLst>
          </p:cNvPr>
          <p:cNvSpPr>
            <a:spLocks noGrp="1"/>
          </p:cNvSpPr>
          <p:nvPr>
            <p:ph type="sldNum" sz="quarter" idx="12"/>
          </p:nvPr>
        </p:nvSpPr>
        <p:spPr/>
        <p:txBody>
          <a:bodyPr/>
          <a:lstStyle/>
          <a:p>
            <a:fld id="{8B072E7F-FB13-4E5C-AA2E-76722510F6F9}" type="slidenum">
              <a:rPr lang="en-US" smtClean="0"/>
              <a:t>‹#›</a:t>
            </a:fld>
            <a:endParaRPr lang="en-US"/>
          </a:p>
        </p:txBody>
      </p:sp>
    </p:spTree>
    <p:extLst>
      <p:ext uri="{BB962C8B-B14F-4D97-AF65-F5344CB8AC3E}">
        <p14:creationId xmlns:p14="http://schemas.microsoft.com/office/powerpoint/2010/main" val="35194720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401712-9205-41F1-9702-2D552DF9511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5ED4EE5F-3568-40AF-8A8D-8E3A8020D8E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文本占位符 3">
            <a:extLst>
              <a:ext uri="{FF2B5EF4-FFF2-40B4-BE49-F238E27FC236}">
                <a16:creationId xmlns:a16="http://schemas.microsoft.com/office/drawing/2014/main" id="{D303D3D3-773A-43CE-A659-CE29D177A6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681CC42-F92B-4503-ACD8-E950BD11314A}"/>
              </a:ext>
            </a:extLst>
          </p:cNvPr>
          <p:cNvSpPr>
            <a:spLocks noGrp="1"/>
          </p:cNvSpPr>
          <p:nvPr>
            <p:ph type="dt" sz="half" idx="10"/>
          </p:nvPr>
        </p:nvSpPr>
        <p:spPr/>
        <p:txBody>
          <a:bodyPr/>
          <a:lstStyle/>
          <a:p>
            <a:fld id="{420FAA05-01C9-7646-9C53-83B3E955E6B1}" type="datetime1">
              <a:rPr lang="zh-CN" altLang="en-US" smtClean="0"/>
              <a:t>2023/6/21</a:t>
            </a:fld>
            <a:endParaRPr lang="en-US"/>
          </a:p>
        </p:txBody>
      </p:sp>
      <p:sp>
        <p:nvSpPr>
          <p:cNvPr id="6" name="页脚占位符 5">
            <a:extLst>
              <a:ext uri="{FF2B5EF4-FFF2-40B4-BE49-F238E27FC236}">
                <a16:creationId xmlns:a16="http://schemas.microsoft.com/office/drawing/2014/main" id="{A9B536EE-4BE3-4734-B705-95C57BF883EB}"/>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6090F3AC-D6B3-462B-8D08-B158BB19C342}"/>
              </a:ext>
            </a:extLst>
          </p:cNvPr>
          <p:cNvSpPr>
            <a:spLocks noGrp="1"/>
          </p:cNvSpPr>
          <p:nvPr>
            <p:ph type="sldNum" sz="quarter" idx="12"/>
          </p:nvPr>
        </p:nvSpPr>
        <p:spPr/>
        <p:txBody>
          <a:bodyPr/>
          <a:lstStyle/>
          <a:p>
            <a:fld id="{8B072E7F-FB13-4E5C-AA2E-76722510F6F9}" type="slidenum">
              <a:rPr lang="en-US" smtClean="0"/>
              <a:t>‹#›</a:t>
            </a:fld>
            <a:endParaRPr lang="en-US"/>
          </a:p>
        </p:txBody>
      </p:sp>
    </p:spTree>
    <p:extLst>
      <p:ext uri="{BB962C8B-B14F-4D97-AF65-F5344CB8AC3E}">
        <p14:creationId xmlns:p14="http://schemas.microsoft.com/office/powerpoint/2010/main" val="26506102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AC0E11-6CB4-4109-86DF-A08ECDC0B8B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1A80C225-E901-4581-BE8E-4F6AE9A801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640D0B65-DE89-42AF-9252-6C5A4DB795A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8C6346D7-8648-40BC-9755-B01CCFA0519B}"/>
              </a:ext>
            </a:extLst>
          </p:cNvPr>
          <p:cNvSpPr>
            <a:spLocks noGrp="1"/>
          </p:cNvSpPr>
          <p:nvPr>
            <p:ph type="dt" sz="half" idx="10"/>
          </p:nvPr>
        </p:nvSpPr>
        <p:spPr/>
        <p:txBody>
          <a:bodyPr/>
          <a:lstStyle/>
          <a:p>
            <a:fld id="{CFB5F3DF-6BDC-0548-8CA3-F25EFA9239C9}" type="datetime1">
              <a:rPr lang="zh-CN" altLang="en-US" smtClean="0"/>
              <a:t>2023/6/21</a:t>
            </a:fld>
            <a:endParaRPr lang="en-US"/>
          </a:p>
        </p:txBody>
      </p:sp>
      <p:sp>
        <p:nvSpPr>
          <p:cNvPr id="6" name="页脚占位符 5">
            <a:extLst>
              <a:ext uri="{FF2B5EF4-FFF2-40B4-BE49-F238E27FC236}">
                <a16:creationId xmlns:a16="http://schemas.microsoft.com/office/drawing/2014/main" id="{BA976513-8AC2-4685-B710-54E0FE1F314A}"/>
              </a:ext>
            </a:extLst>
          </p:cNvPr>
          <p:cNvSpPr>
            <a:spLocks noGrp="1"/>
          </p:cNvSpPr>
          <p:nvPr>
            <p:ph type="ftr" sz="quarter" idx="11"/>
          </p:nvPr>
        </p:nvSpPr>
        <p:spPr/>
        <p:txBody>
          <a:bodyPr/>
          <a:lstStyle/>
          <a:p>
            <a:endParaRPr lang="en-US"/>
          </a:p>
        </p:txBody>
      </p:sp>
      <p:sp>
        <p:nvSpPr>
          <p:cNvPr id="7" name="灯片编号占位符 6">
            <a:extLst>
              <a:ext uri="{FF2B5EF4-FFF2-40B4-BE49-F238E27FC236}">
                <a16:creationId xmlns:a16="http://schemas.microsoft.com/office/drawing/2014/main" id="{42311B73-37B4-4C4D-ACF7-2A05EEFF2C2A}"/>
              </a:ext>
            </a:extLst>
          </p:cNvPr>
          <p:cNvSpPr>
            <a:spLocks noGrp="1"/>
          </p:cNvSpPr>
          <p:nvPr>
            <p:ph type="sldNum" sz="quarter" idx="12"/>
          </p:nvPr>
        </p:nvSpPr>
        <p:spPr/>
        <p:txBody>
          <a:bodyPr/>
          <a:lstStyle/>
          <a:p>
            <a:fld id="{8B072E7F-FB13-4E5C-AA2E-76722510F6F9}" type="slidenum">
              <a:rPr lang="en-US" smtClean="0"/>
              <a:t>‹#›</a:t>
            </a:fld>
            <a:endParaRPr lang="en-US"/>
          </a:p>
        </p:txBody>
      </p:sp>
    </p:spTree>
    <p:extLst>
      <p:ext uri="{BB962C8B-B14F-4D97-AF65-F5344CB8AC3E}">
        <p14:creationId xmlns:p14="http://schemas.microsoft.com/office/powerpoint/2010/main" val="26678425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BE8A8ED-B4E3-44B2-9951-E81B2A5302E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4F6A977A-3354-4C1D-B834-09E48D54F77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4" name="日期占位符 3">
            <a:extLst>
              <a:ext uri="{FF2B5EF4-FFF2-40B4-BE49-F238E27FC236}">
                <a16:creationId xmlns:a16="http://schemas.microsoft.com/office/drawing/2014/main" id="{0FE834EE-60CD-499F-AE23-149AA478510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282114-01FB-3848-BB0C-95A07A274A03}" type="datetime1">
              <a:rPr lang="zh-CN" altLang="en-US" smtClean="0"/>
              <a:t>2023/6/21</a:t>
            </a:fld>
            <a:endParaRPr lang="en-US"/>
          </a:p>
        </p:txBody>
      </p:sp>
      <p:sp>
        <p:nvSpPr>
          <p:cNvPr id="5" name="页脚占位符 4">
            <a:extLst>
              <a:ext uri="{FF2B5EF4-FFF2-40B4-BE49-F238E27FC236}">
                <a16:creationId xmlns:a16="http://schemas.microsoft.com/office/drawing/2014/main" id="{90E717AB-003B-4CA8-8BA2-E14A48B21B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灯片编号占位符 5">
            <a:extLst>
              <a:ext uri="{FF2B5EF4-FFF2-40B4-BE49-F238E27FC236}">
                <a16:creationId xmlns:a16="http://schemas.microsoft.com/office/drawing/2014/main" id="{11698B1B-E1E3-444F-BC29-B10F785F53D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B072E7F-FB13-4E5C-AA2E-76722510F6F9}" type="slidenum">
              <a:rPr lang="en-US" smtClean="0"/>
              <a:t>‹#›</a:t>
            </a:fld>
            <a:endParaRPr lang="en-US"/>
          </a:p>
        </p:txBody>
      </p:sp>
    </p:spTree>
    <p:extLst>
      <p:ext uri="{BB962C8B-B14F-4D97-AF65-F5344CB8AC3E}">
        <p14:creationId xmlns:p14="http://schemas.microsoft.com/office/powerpoint/2010/main" val="15802907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25.jp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8.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8.gif"/></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6.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33.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36.png"/><Relationship Id="rId4"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webp"/></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2.png"/><Relationship Id="rId7" Type="http://schemas.openxmlformats.org/officeDocument/2006/relationships/image" Target="../media/image39.png"/><Relationship Id="rId12" Type="http://schemas.openxmlformats.org/officeDocument/2006/relationships/image" Target="../media/image410.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8.png"/><Relationship Id="rId11" Type="http://schemas.microsoft.com/office/2007/relationships/hdphoto" Target="../media/hdphoto2.wdp"/><Relationship Id="rId5" Type="http://schemas.openxmlformats.org/officeDocument/2006/relationships/image" Target="../media/image360.png"/><Relationship Id="rId10" Type="http://schemas.openxmlformats.org/officeDocument/2006/relationships/image" Target="../media/image41.png"/><Relationship Id="rId4" Type="http://schemas.openxmlformats.org/officeDocument/2006/relationships/image" Target="../media/image37.png"/><Relationship Id="rId9" Type="http://schemas.openxmlformats.org/officeDocument/2006/relationships/image" Target="../media/image40.png"/></Relationships>
</file>

<file path=ppt/slides/_rels/slide2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2.png"/><Relationship Id="rId7"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2.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2.png"/><Relationship Id="rId7"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6.xml"/><Relationship Id="rId5" Type="http://schemas.openxmlformats.org/officeDocument/2006/relationships/image" Target="../media/image54.gif"/><Relationship Id="rId4" Type="http://schemas.openxmlformats.org/officeDocument/2006/relationships/image" Target="../media/image53.gif"/></Relationships>
</file>

<file path=ppt/slides/_rels/slide2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png"/><Relationship Id="rId7" Type="http://schemas.openxmlformats.org/officeDocument/2006/relationships/image" Target="https://z3.ax1x.com/2021/04/20/c7w48x.png#shadow" TargetMode="Externa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56.png"/><Relationship Id="rId5" Type="http://schemas.openxmlformats.org/officeDocument/2006/relationships/image" Target="../media/image5.png"/><Relationship Id="rId4" Type="http://schemas.openxmlformats.org/officeDocument/2006/relationships/image" Target="../media/image55.png"/><Relationship Id="rId9" Type="http://schemas.microsoft.com/office/2007/relationships/hdphoto" Target="../media/hdphoto3.wdp"/></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59.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6.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2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2.png"/><Relationship Id="rId7"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 Id="rId9" Type="http://schemas.openxmlformats.org/officeDocument/2006/relationships/image" Target="../media/image6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hyperlink" Target="https://github.com/wmathor/nlp-tutoria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7.gif"/></Relationships>
</file>

<file path=ppt/slides/_rels/slide30.xml.rels><?xml version="1.0" encoding="UTF-8" standalone="yes"?>
<Relationships xmlns="http://schemas.openxmlformats.org/package/2006/relationships"><Relationship Id="rId8" Type="http://schemas.openxmlformats.org/officeDocument/2006/relationships/hyperlink" Target="https://blog.csdn.net/qq_37236745/article/details/107352167" TargetMode="External"/><Relationship Id="rId13" Type="http://schemas.openxmlformats.org/officeDocument/2006/relationships/hyperlink" Target="https://terrifyzhao.github.io/2019/01/04/Attention%E6%A8%A1%E5%9E%8B%E8%AF%A6%E8%A7%A3.html" TargetMode="External"/><Relationship Id="rId3" Type="http://schemas.openxmlformats.org/officeDocument/2006/relationships/image" Target="../media/image2.png"/><Relationship Id="rId7" Type="http://schemas.openxmlformats.org/officeDocument/2006/relationships/hyperlink" Target="https://wmathor.com/index.php/archives/1438/" TargetMode="External"/><Relationship Id="rId12" Type="http://schemas.openxmlformats.org/officeDocument/2006/relationships/hyperlink" Target="https://blog.csdn.net/qq_36332660/article/details/128251967"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hyperlink" Target="http://nlp.seas.harvard.edu/2018/04/03/attention.html" TargetMode="External"/><Relationship Id="rId11" Type="http://schemas.openxmlformats.org/officeDocument/2006/relationships/hyperlink" Target="https://blog.csdn.net/m0_52118763/article/details/131041127" TargetMode="External"/><Relationship Id="rId5" Type="http://schemas.openxmlformats.org/officeDocument/2006/relationships/hyperlink" Target="https://jalammar.github.io/illustrated-transformer/" TargetMode="External"/><Relationship Id="rId10" Type="http://schemas.openxmlformats.org/officeDocument/2006/relationships/hyperlink" Target="https://mp.weixin.qq.com/s/ENpXBYQ4hfdTLSXBIoF00Q" TargetMode="External"/><Relationship Id="rId4" Type="http://schemas.openxmlformats.org/officeDocument/2006/relationships/hyperlink" Target="https://dl.acm.org/doi/pdf/10.5555/3295222.3295349" TargetMode="External"/><Relationship Id="rId9" Type="http://schemas.openxmlformats.org/officeDocument/2006/relationships/hyperlink" Target="https://blog.csdn.net/longxinchen_ml/article/details/86533005"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8" Type="http://schemas.openxmlformats.org/officeDocument/2006/relationships/image" Target="../media/image190.png"/><Relationship Id="rId3" Type="http://schemas.openxmlformats.org/officeDocument/2006/relationships/image" Target="../media/image2.png"/><Relationship Id="rId7" Type="http://schemas.openxmlformats.org/officeDocument/2006/relationships/image" Target="../media/image18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图片 3" descr="timg"/>
          <p:cNvPicPr>
            <a:picLocks noChangeAspect="1"/>
          </p:cNvPicPr>
          <p:nvPr/>
        </p:nvPicPr>
        <p:blipFill>
          <a:blip r:embed="rId4"/>
          <a:stretch>
            <a:fillRect/>
          </a:stretch>
        </p:blipFill>
        <p:spPr>
          <a:xfrm>
            <a:off x="10272395" y="188595"/>
            <a:ext cx="1470025" cy="1470025"/>
          </a:xfrm>
          <a:prstGeom prst="rect">
            <a:avLst/>
          </a:prstGeom>
        </p:spPr>
      </p:pic>
      <p:sp>
        <p:nvSpPr>
          <p:cNvPr id="9" name="文本框 8"/>
          <p:cNvSpPr txBox="1"/>
          <p:nvPr>
            <p:custDataLst>
              <p:tags r:id="rId1"/>
            </p:custDataLst>
          </p:nvPr>
        </p:nvSpPr>
        <p:spPr>
          <a:xfrm>
            <a:off x="760095" y="1951672"/>
            <a:ext cx="10671810" cy="2308324"/>
          </a:xfrm>
          <a:prstGeom prst="rect">
            <a:avLst/>
          </a:prstGeom>
          <a:noFill/>
        </p:spPr>
        <p:txBody>
          <a:bodyPr wrap="square" rtlCol="0">
            <a:spAutoFit/>
          </a:bodyPr>
          <a:lstStyle/>
          <a:p>
            <a:pPr algn="ctr"/>
            <a:r>
              <a:rPr lang="en-US" altLang="zh-CN" sz="4800" b="1" dirty="0">
                <a:solidFill>
                  <a:schemeClr val="accent1"/>
                </a:solidFill>
              </a:rPr>
              <a:t>Attention Is All You Need </a:t>
            </a:r>
            <a:r>
              <a:rPr lang="zh-CN" altLang="en-US" sz="4800" b="1" dirty="0">
                <a:solidFill>
                  <a:schemeClr val="accent1"/>
                </a:solidFill>
              </a:rPr>
              <a:t>论文导读</a:t>
            </a:r>
            <a:endParaRPr lang="en-US" altLang="zh-CN" sz="4800" b="1" dirty="0">
              <a:solidFill>
                <a:schemeClr val="accent1"/>
              </a:solidFill>
            </a:endParaRPr>
          </a:p>
          <a:p>
            <a:pPr algn="ctr"/>
            <a:r>
              <a:rPr lang="en-US" altLang="zh-CN" sz="4800" b="1" dirty="0">
                <a:solidFill>
                  <a:schemeClr val="accent1"/>
                </a:solidFill>
              </a:rPr>
              <a:t>&amp;</a:t>
            </a:r>
          </a:p>
          <a:p>
            <a:pPr algn="ctr"/>
            <a:r>
              <a:rPr lang="en-US" altLang="zh-CN" sz="4800" b="1" dirty="0">
                <a:solidFill>
                  <a:schemeClr val="accent1"/>
                </a:solidFill>
              </a:rPr>
              <a:t>Transformer</a:t>
            </a:r>
            <a:r>
              <a:rPr lang="zh-CN" altLang="en-US" sz="4800" b="1" dirty="0">
                <a:solidFill>
                  <a:schemeClr val="accent1"/>
                </a:solidFill>
              </a:rPr>
              <a:t>详解</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67010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工作流程</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10</a:t>
            </a:fld>
            <a:endParaRPr lang="en-US"/>
          </a:p>
        </p:txBody>
      </p:sp>
      <p:pic>
        <p:nvPicPr>
          <p:cNvPr id="5122" name="Picture 2">
            <a:extLst>
              <a:ext uri="{FF2B5EF4-FFF2-40B4-BE49-F238E27FC236}">
                <a16:creationId xmlns:a16="http://schemas.microsoft.com/office/drawing/2014/main" id="{BD33168B-A4D5-9E9F-50D5-25479FF8C6E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8032" y="1664887"/>
            <a:ext cx="7715936" cy="4691463"/>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5B890AF8-08AC-FE37-EEFD-139C2221ADC2}"/>
              </a:ext>
            </a:extLst>
          </p:cNvPr>
          <p:cNvSpPr txBox="1"/>
          <p:nvPr/>
        </p:nvSpPr>
        <p:spPr>
          <a:xfrm>
            <a:off x="71754" y="961439"/>
            <a:ext cx="1871345" cy="465448"/>
          </a:xfrm>
          <a:prstGeom prst="rect">
            <a:avLst/>
          </a:prstGeom>
          <a:noFill/>
        </p:spPr>
        <p:txBody>
          <a:bodyPr wrap="square">
            <a:spAutoFit/>
          </a:bodyPr>
          <a:lstStyle/>
          <a:p>
            <a:pPr>
              <a:lnSpc>
                <a:spcPct val="150000"/>
              </a:lnSpc>
            </a:pPr>
            <a:r>
              <a:rPr lang="zh-CN" altLang="en-US" sz="1800" b="1" dirty="0">
                <a:solidFill>
                  <a:srgbClr val="0070C0"/>
                </a:solidFill>
                <a:effectLst/>
              </a:rPr>
              <a:t>编码过程</a:t>
            </a:r>
            <a:endParaRPr lang="en-US" altLang="zh-CN" sz="1800" b="1" dirty="0">
              <a:solidFill>
                <a:srgbClr val="0070C0"/>
              </a:solidFill>
              <a:effectLst/>
            </a:endParaRPr>
          </a:p>
        </p:txBody>
      </p:sp>
    </p:spTree>
    <p:extLst>
      <p:ext uri="{BB962C8B-B14F-4D97-AF65-F5344CB8AC3E}">
        <p14:creationId xmlns:p14="http://schemas.microsoft.com/office/powerpoint/2010/main" val="41182757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67010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工作流程</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11</a:t>
            </a:fld>
            <a:endParaRPr lang="en-US"/>
          </a:p>
        </p:txBody>
      </p:sp>
      <p:sp>
        <p:nvSpPr>
          <p:cNvPr id="9" name="文本框 8">
            <a:extLst>
              <a:ext uri="{FF2B5EF4-FFF2-40B4-BE49-F238E27FC236}">
                <a16:creationId xmlns:a16="http://schemas.microsoft.com/office/drawing/2014/main" id="{9C8F7818-FAF6-FABB-5CBE-915C2C25C24F}"/>
              </a:ext>
            </a:extLst>
          </p:cNvPr>
          <p:cNvSpPr txBox="1"/>
          <p:nvPr/>
        </p:nvSpPr>
        <p:spPr>
          <a:xfrm>
            <a:off x="131586" y="1658303"/>
            <a:ext cx="8007991" cy="506292"/>
          </a:xfrm>
          <a:prstGeom prst="rect">
            <a:avLst/>
          </a:prstGeom>
          <a:noFill/>
        </p:spPr>
        <p:txBody>
          <a:bodyPr wrap="square">
            <a:spAutoFit/>
          </a:bodyPr>
          <a:lstStyle/>
          <a:p>
            <a:pPr>
              <a:lnSpc>
                <a:spcPct val="150000"/>
              </a:lnSpc>
            </a:pPr>
            <a:r>
              <a:rPr lang="en" altLang="zh-CN" sz="2000" b="1" i="0" u="sng" dirty="0">
                <a:solidFill>
                  <a:srgbClr val="555666"/>
                </a:solidFill>
                <a:effectLst/>
                <a:latin typeface="-apple-system"/>
              </a:rPr>
              <a:t>The animal didn’t cross the street because it was too tired</a:t>
            </a:r>
            <a:r>
              <a:rPr lang="en-US" altLang="zh-CN" sz="2000" b="1" u="sng" dirty="0">
                <a:solidFill>
                  <a:srgbClr val="555666"/>
                </a:solidFill>
                <a:latin typeface="-apple-system"/>
              </a:rPr>
              <a:t>.</a:t>
            </a:r>
            <a:endParaRPr lang="zh-CN" altLang="en-US" sz="2000" b="1" u="sng" dirty="0"/>
          </a:p>
        </p:txBody>
      </p:sp>
      <p:sp>
        <p:nvSpPr>
          <p:cNvPr id="12" name="文本框 11">
            <a:extLst>
              <a:ext uri="{FF2B5EF4-FFF2-40B4-BE49-F238E27FC236}">
                <a16:creationId xmlns:a16="http://schemas.microsoft.com/office/drawing/2014/main" id="{6B9CACCA-79AF-4A1A-6969-312F492F8AAF}"/>
              </a:ext>
            </a:extLst>
          </p:cNvPr>
          <p:cNvSpPr txBox="1"/>
          <p:nvPr/>
        </p:nvSpPr>
        <p:spPr>
          <a:xfrm>
            <a:off x="71754" y="961439"/>
            <a:ext cx="4063828" cy="465448"/>
          </a:xfrm>
          <a:prstGeom prst="rect">
            <a:avLst/>
          </a:prstGeom>
          <a:noFill/>
        </p:spPr>
        <p:txBody>
          <a:bodyPr wrap="square">
            <a:spAutoFit/>
          </a:bodyPr>
          <a:lstStyle/>
          <a:p>
            <a:pPr>
              <a:lnSpc>
                <a:spcPct val="150000"/>
              </a:lnSpc>
            </a:pPr>
            <a:r>
              <a:rPr lang="zh-CN" altLang="en-US" sz="1800" b="1" dirty="0">
                <a:solidFill>
                  <a:srgbClr val="0070C0"/>
                </a:solidFill>
                <a:effectLst/>
              </a:rPr>
              <a:t>编码过程 </a:t>
            </a:r>
            <a:r>
              <a:rPr lang="en-US" altLang="zh-CN" sz="1800" b="1" dirty="0">
                <a:solidFill>
                  <a:srgbClr val="0070C0"/>
                </a:solidFill>
                <a:effectLst/>
              </a:rPr>
              <a:t>——</a:t>
            </a:r>
            <a:r>
              <a:rPr lang="zh-CN" altLang="en-US" sz="1800" b="1" dirty="0">
                <a:solidFill>
                  <a:srgbClr val="0070C0"/>
                </a:solidFill>
                <a:effectLst/>
              </a:rPr>
              <a:t> </a:t>
            </a:r>
            <a:r>
              <a:rPr lang="en-US" altLang="zh-CN" sz="1800" b="1" dirty="0">
                <a:solidFill>
                  <a:srgbClr val="0070C0"/>
                </a:solidFill>
                <a:effectLst/>
              </a:rPr>
              <a:t>Self-Attention</a:t>
            </a:r>
            <a:r>
              <a:rPr lang="zh-CN" altLang="en-US" sz="1800" b="1" dirty="0">
                <a:solidFill>
                  <a:srgbClr val="0070C0"/>
                </a:solidFill>
                <a:effectLst/>
              </a:rPr>
              <a:t>（宏观）</a:t>
            </a:r>
            <a:endParaRPr lang="en-US" altLang="zh-CN" sz="1800" b="1" dirty="0">
              <a:solidFill>
                <a:srgbClr val="0070C0"/>
              </a:solidFill>
              <a:effectLst/>
            </a:endParaRPr>
          </a:p>
        </p:txBody>
      </p:sp>
      <p:pic>
        <p:nvPicPr>
          <p:cNvPr id="6146" name="Picture 2">
            <a:extLst>
              <a:ext uri="{FF2B5EF4-FFF2-40B4-BE49-F238E27FC236}">
                <a16:creationId xmlns:a16="http://schemas.microsoft.com/office/drawing/2014/main" id="{B26FEE1E-A376-69F8-B8CE-2A400DD30CF0}"/>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8049" y="2490604"/>
            <a:ext cx="3935268" cy="3719143"/>
          </a:xfrm>
          <a:prstGeom prst="rect">
            <a:avLst/>
          </a:prstGeom>
          <a:noFill/>
          <a:extLst>
            <a:ext uri="{909E8E84-426E-40DD-AFC4-6F175D3DCCD1}">
              <a14:hiddenFill xmlns:a14="http://schemas.microsoft.com/office/drawing/2010/main">
                <a:solidFill>
                  <a:srgbClr val="FFFFFF"/>
                </a:solidFill>
              </a14:hiddenFill>
            </a:ext>
          </a:extLst>
        </p:spPr>
      </p:pic>
      <p:sp>
        <p:nvSpPr>
          <p:cNvPr id="15" name="椭圆 14">
            <a:extLst>
              <a:ext uri="{FF2B5EF4-FFF2-40B4-BE49-F238E27FC236}">
                <a16:creationId xmlns:a16="http://schemas.microsoft.com/office/drawing/2014/main" id="{A118B143-B72D-CA09-42C7-40E99A45A89A}"/>
              </a:ext>
            </a:extLst>
          </p:cNvPr>
          <p:cNvSpPr/>
          <p:nvPr/>
        </p:nvSpPr>
        <p:spPr>
          <a:xfrm>
            <a:off x="4644737" y="1817931"/>
            <a:ext cx="290946" cy="290946"/>
          </a:xfrm>
          <a:prstGeom prst="ellipse">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左大括号 18">
            <a:extLst>
              <a:ext uri="{FF2B5EF4-FFF2-40B4-BE49-F238E27FC236}">
                <a16:creationId xmlns:a16="http://schemas.microsoft.com/office/drawing/2014/main" id="{B700BDF0-FE7A-AE3D-7670-F75964B6A848}"/>
              </a:ext>
            </a:extLst>
          </p:cNvPr>
          <p:cNvSpPr/>
          <p:nvPr/>
        </p:nvSpPr>
        <p:spPr>
          <a:xfrm>
            <a:off x="2759663" y="2983143"/>
            <a:ext cx="416771" cy="2015836"/>
          </a:xfrm>
          <a:prstGeom prst="leftBrace">
            <a:avLst>
              <a:gd name="adj1" fmla="val 45731"/>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E9DEB30F-18F2-5D0B-9FD8-3B81DB3E2568}"/>
              </a:ext>
            </a:extLst>
          </p:cNvPr>
          <p:cNvSpPr txBox="1"/>
          <p:nvPr/>
        </p:nvSpPr>
        <p:spPr>
          <a:xfrm>
            <a:off x="2177715" y="3827415"/>
            <a:ext cx="607859" cy="369332"/>
          </a:xfrm>
          <a:prstGeom prst="rect">
            <a:avLst/>
          </a:prstGeom>
          <a:noFill/>
        </p:spPr>
        <p:txBody>
          <a:bodyPr wrap="none" rtlCol="0">
            <a:spAutoFit/>
          </a:bodyPr>
          <a:lstStyle/>
          <a:p>
            <a:r>
              <a:rPr kumimoji="1" lang="en-US" altLang="zh-CN" dirty="0"/>
              <a:t>RNN</a:t>
            </a:r>
            <a:endParaRPr kumimoji="1" lang="zh-CN" altLang="en-US" dirty="0"/>
          </a:p>
        </p:txBody>
      </p:sp>
      <p:sp>
        <p:nvSpPr>
          <p:cNvPr id="21" name="左大括号 20">
            <a:extLst>
              <a:ext uri="{FF2B5EF4-FFF2-40B4-BE49-F238E27FC236}">
                <a16:creationId xmlns:a16="http://schemas.microsoft.com/office/drawing/2014/main" id="{9E929E5D-CA70-EA44-2C1E-C50EBF321811}"/>
              </a:ext>
            </a:extLst>
          </p:cNvPr>
          <p:cNvSpPr/>
          <p:nvPr/>
        </p:nvSpPr>
        <p:spPr>
          <a:xfrm>
            <a:off x="1786854" y="2983142"/>
            <a:ext cx="416771" cy="3008011"/>
          </a:xfrm>
          <a:prstGeom prst="leftBrace">
            <a:avLst>
              <a:gd name="adj1" fmla="val 45731"/>
              <a:gd name="adj2" fmla="val 5000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zh-CN" altLang="en-US"/>
          </a:p>
        </p:txBody>
      </p:sp>
      <p:sp>
        <p:nvSpPr>
          <p:cNvPr id="22" name="文本框 21">
            <a:extLst>
              <a:ext uri="{FF2B5EF4-FFF2-40B4-BE49-F238E27FC236}">
                <a16:creationId xmlns:a16="http://schemas.microsoft.com/office/drawing/2014/main" id="{0FEA44BE-A0C0-7F8B-D1F0-9EBA97C47A66}"/>
              </a:ext>
            </a:extLst>
          </p:cNvPr>
          <p:cNvSpPr txBox="1"/>
          <p:nvPr/>
        </p:nvSpPr>
        <p:spPr>
          <a:xfrm>
            <a:off x="461235" y="4281461"/>
            <a:ext cx="1350178" cy="369332"/>
          </a:xfrm>
          <a:prstGeom prst="rect">
            <a:avLst/>
          </a:prstGeom>
          <a:noFill/>
        </p:spPr>
        <p:txBody>
          <a:bodyPr wrap="none" rtlCol="0">
            <a:spAutoFit/>
          </a:bodyPr>
          <a:lstStyle/>
          <a:p>
            <a:r>
              <a:rPr kumimoji="1" lang="en-US" altLang="zh-CN" b="1" dirty="0"/>
              <a:t>Transformer</a:t>
            </a:r>
            <a:endParaRPr kumimoji="1" lang="zh-CN" altLang="en-US" b="1" dirty="0"/>
          </a:p>
        </p:txBody>
      </p:sp>
      <p:pic>
        <p:nvPicPr>
          <p:cNvPr id="23" name="图片 22" descr="图片包含 地图&#10;&#10;描述已自动生成">
            <a:extLst>
              <a:ext uri="{FF2B5EF4-FFF2-40B4-BE49-F238E27FC236}">
                <a16:creationId xmlns:a16="http://schemas.microsoft.com/office/drawing/2014/main" id="{647074F0-CE20-F829-9AE5-317D7E8378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39577" y="3272455"/>
            <a:ext cx="3308810" cy="1848584"/>
          </a:xfrm>
          <a:prstGeom prst="rect">
            <a:avLst/>
          </a:prstGeom>
        </p:spPr>
      </p:pic>
    </p:spTree>
    <p:extLst>
      <p:ext uri="{BB962C8B-B14F-4D97-AF65-F5344CB8AC3E}">
        <p14:creationId xmlns:p14="http://schemas.microsoft.com/office/powerpoint/2010/main" val="8996411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67010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工作流程</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12</a:t>
            </a:fld>
            <a:endParaRPr lang="en-US"/>
          </a:p>
        </p:txBody>
      </p:sp>
      <p:sp>
        <p:nvSpPr>
          <p:cNvPr id="6" name="文本框 5">
            <a:extLst>
              <a:ext uri="{FF2B5EF4-FFF2-40B4-BE49-F238E27FC236}">
                <a16:creationId xmlns:a16="http://schemas.microsoft.com/office/drawing/2014/main" id="{39E750E1-9EE1-8998-7F5B-8724A3338197}"/>
              </a:ext>
            </a:extLst>
          </p:cNvPr>
          <p:cNvSpPr txBox="1"/>
          <p:nvPr/>
        </p:nvSpPr>
        <p:spPr>
          <a:xfrm>
            <a:off x="3256554" y="5738296"/>
            <a:ext cx="5444312" cy="618054"/>
          </a:xfrm>
          <a:prstGeom prst="rect">
            <a:avLst/>
          </a:prstGeom>
          <a:noFill/>
        </p:spPr>
        <p:txBody>
          <a:bodyPr wrap="square">
            <a:spAutoFit/>
          </a:bodyPr>
          <a:lstStyle/>
          <a:p>
            <a:pPr eaLnBrk="0" fontAlgn="base" hangingPunct="0">
              <a:lnSpc>
                <a:spcPct val="150000"/>
              </a:lnSpc>
            </a:pPr>
            <a:r>
              <a:rPr lang="en-US" altLang="zh-CN" sz="1200" dirty="0">
                <a:solidFill>
                  <a:srgbClr val="333333"/>
                </a:solidFill>
                <a:latin typeface="-apple-system"/>
              </a:rPr>
              <a:t>X</a:t>
            </a:r>
            <a:r>
              <a:rPr lang="en-US" altLang="zh-CN" sz="1200" baseline="-25000" dirty="0">
                <a:solidFill>
                  <a:srgbClr val="333333"/>
                </a:solidFill>
                <a:latin typeface="-apple-system"/>
              </a:rPr>
              <a:t>1</a:t>
            </a:r>
            <a:r>
              <a:rPr lang="zh-CN" altLang="zh-CN" sz="1200" dirty="0">
                <a:solidFill>
                  <a:srgbClr val="333333"/>
                </a:solidFill>
                <a:latin typeface="-apple-system"/>
              </a:rPr>
              <a:t>与</a:t>
            </a:r>
            <a:r>
              <a:rPr lang="en-US" altLang="zh-CN" sz="1200" dirty="0">
                <a:solidFill>
                  <a:srgbClr val="333333"/>
                </a:solidFill>
                <a:latin typeface="-apple-system"/>
              </a:rPr>
              <a:t>W</a:t>
            </a:r>
            <a:r>
              <a:rPr lang="en-US" altLang="zh-CN" sz="1200" baseline="30000" dirty="0">
                <a:solidFill>
                  <a:srgbClr val="333333"/>
                </a:solidFill>
                <a:latin typeface="-apple-system"/>
              </a:rPr>
              <a:t>Q</a:t>
            </a:r>
            <a:r>
              <a:rPr lang="zh-CN" altLang="zh-CN" sz="1200" dirty="0">
                <a:solidFill>
                  <a:srgbClr val="333333"/>
                </a:solidFill>
                <a:latin typeface="-apple-system"/>
              </a:rPr>
              <a:t>权重矩阵相乘得到</a:t>
            </a:r>
            <a:r>
              <a:rPr lang="en-US" altLang="zh-CN" sz="1200" dirty="0">
                <a:solidFill>
                  <a:srgbClr val="333333"/>
                </a:solidFill>
                <a:latin typeface="-apple-system"/>
              </a:rPr>
              <a:t>q</a:t>
            </a:r>
            <a:r>
              <a:rPr lang="en-US" altLang="zh-CN" sz="1200" baseline="-25000" dirty="0">
                <a:solidFill>
                  <a:srgbClr val="333333"/>
                </a:solidFill>
                <a:latin typeface="-apple-system"/>
              </a:rPr>
              <a:t>1 </a:t>
            </a:r>
            <a:r>
              <a:rPr lang="en-US" altLang="zh-CN" sz="1200" dirty="0">
                <a:solidFill>
                  <a:srgbClr val="333333"/>
                </a:solidFill>
                <a:latin typeface="-apple-system"/>
              </a:rPr>
              <a:t>,</a:t>
            </a:r>
            <a:r>
              <a:rPr lang="zh-CN" altLang="zh-CN" sz="1200" dirty="0">
                <a:solidFill>
                  <a:srgbClr val="333333"/>
                </a:solidFill>
                <a:latin typeface="-apple-system"/>
              </a:rPr>
              <a:t>就是与这个单词相关的查询向量。</a:t>
            </a:r>
            <a:r>
              <a:rPr lang="zh-CN" altLang="en-US" sz="1200" dirty="0">
                <a:solidFill>
                  <a:srgbClr val="333333"/>
                </a:solidFill>
                <a:latin typeface="-apple-system"/>
              </a:rPr>
              <a:t>通过这种方式，为</a:t>
            </a:r>
            <a:r>
              <a:rPr lang="zh-CN" altLang="zh-CN" sz="1200" dirty="0">
                <a:solidFill>
                  <a:srgbClr val="333333"/>
                </a:solidFill>
                <a:latin typeface="-apple-system"/>
              </a:rPr>
              <a:t>输入序列的每个单词</a:t>
            </a:r>
            <a:r>
              <a:rPr lang="zh-CN" altLang="en-US" sz="1200" dirty="0">
                <a:solidFill>
                  <a:srgbClr val="333333"/>
                </a:solidFill>
                <a:latin typeface="-apple-system"/>
              </a:rPr>
              <a:t>都</a:t>
            </a:r>
            <a:r>
              <a:rPr lang="zh-CN" altLang="zh-CN" sz="1200" dirty="0">
                <a:solidFill>
                  <a:srgbClr val="333333"/>
                </a:solidFill>
                <a:latin typeface="-apple-system"/>
              </a:rPr>
              <a:t>创建一个查询向量</a:t>
            </a:r>
            <a:r>
              <a:rPr lang="en-US" altLang="zh-CN" sz="1200" dirty="0">
                <a:solidFill>
                  <a:srgbClr val="333333"/>
                </a:solidFill>
                <a:latin typeface="-apple-system"/>
              </a:rPr>
              <a:t>Q</a:t>
            </a:r>
            <a:r>
              <a:rPr lang="zh-CN" altLang="zh-CN" sz="1200" dirty="0">
                <a:solidFill>
                  <a:srgbClr val="333333"/>
                </a:solidFill>
                <a:latin typeface="-apple-system"/>
              </a:rPr>
              <a:t>、一个键向量</a:t>
            </a:r>
            <a:r>
              <a:rPr lang="en-US" altLang="zh-CN" sz="1200" dirty="0">
                <a:solidFill>
                  <a:srgbClr val="333333"/>
                </a:solidFill>
                <a:latin typeface="-apple-system"/>
              </a:rPr>
              <a:t>K</a:t>
            </a:r>
            <a:r>
              <a:rPr lang="zh-CN" altLang="zh-CN" sz="1200" dirty="0">
                <a:solidFill>
                  <a:srgbClr val="333333"/>
                </a:solidFill>
                <a:latin typeface="-apple-system"/>
              </a:rPr>
              <a:t>和一个值向量</a:t>
            </a:r>
            <a:r>
              <a:rPr lang="en-US" altLang="zh-CN" sz="1200" dirty="0">
                <a:solidFill>
                  <a:srgbClr val="333333"/>
                </a:solidFill>
                <a:latin typeface="-apple-system"/>
              </a:rPr>
              <a:t>V</a:t>
            </a:r>
            <a:r>
              <a:rPr lang="zh-CN" altLang="zh-CN" sz="1200" dirty="0">
                <a:solidFill>
                  <a:srgbClr val="333333"/>
                </a:solidFill>
                <a:latin typeface="-apple-system"/>
              </a:rPr>
              <a:t>。</a:t>
            </a:r>
          </a:p>
        </p:txBody>
      </p:sp>
      <p:sp>
        <p:nvSpPr>
          <p:cNvPr id="12" name="文本框 11">
            <a:extLst>
              <a:ext uri="{FF2B5EF4-FFF2-40B4-BE49-F238E27FC236}">
                <a16:creationId xmlns:a16="http://schemas.microsoft.com/office/drawing/2014/main" id="{3F4C4FB1-5E62-2B08-9DBA-D0144AEA794A}"/>
              </a:ext>
            </a:extLst>
          </p:cNvPr>
          <p:cNvSpPr txBox="1"/>
          <p:nvPr/>
        </p:nvSpPr>
        <p:spPr>
          <a:xfrm>
            <a:off x="71754" y="961439"/>
            <a:ext cx="4063828" cy="465448"/>
          </a:xfrm>
          <a:prstGeom prst="rect">
            <a:avLst/>
          </a:prstGeom>
          <a:noFill/>
        </p:spPr>
        <p:txBody>
          <a:bodyPr wrap="square">
            <a:spAutoFit/>
          </a:bodyPr>
          <a:lstStyle/>
          <a:p>
            <a:pPr>
              <a:lnSpc>
                <a:spcPct val="150000"/>
              </a:lnSpc>
            </a:pPr>
            <a:r>
              <a:rPr lang="zh-CN" altLang="en-US" sz="1800" b="1" dirty="0">
                <a:solidFill>
                  <a:srgbClr val="0070C0"/>
                </a:solidFill>
                <a:effectLst/>
              </a:rPr>
              <a:t>编码过程 </a:t>
            </a:r>
            <a:r>
              <a:rPr lang="en-US" altLang="zh-CN" sz="1800" b="1" dirty="0">
                <a:solidFill>
                  <a:srgbClr val="0070C0"/>
                </a:solidFill>
                <a:effectLst/>
              </a:rPr>
              <a:t>——</a:t>
            </a:r>
            <a:r>
              <a:rPr lang="zh-CN" altLang="en-US" sz="1800" b="1" dirty="0">
                <a:solidFill>
                  <a:srgbClr val="0070C0"/>
                </a:solidFill>
                <a:effectLst/>
              </a:rPr>
              <a:t> </a:t>
            </a:r>
            <a:r>
              <a:rPr lang="en-US" altLang="zh-CN" sz="1800" b="1" dirty="0">
                <a:solidFill>
                  <a:srgbClr val="0070C0"/>
                </a:solidFill>
                <a:effectLst/>
              </a:rPr>
              <a:t>Self-Attention</a:t>
            </a:r>
            <a:r>
              <a:rPr lang="zh-CN" altLang="en-US" sz="1800" b="1" dirty="0">
                <a:solidFill>
                  <a:srgbClr val="0070C0"/>
                </a:solidFill>
                <a:effectLst/>
              </a:rPr>
              <a:t>（微观）</a:t>
            </a:r>
            <a:endParaRPr lang="en-US" altLang="zh-CN" sz="1800" b="1" dirty="0">
              <a:solidFill>
                <a:srgbClr val="0070C0"/>
              </a:solidFill>
              <a:effectLst/>
            </a:endParaRPr>
          </a:p>
        </p:txBody>
      </p:sp>
      <p:pic>
        <p:nvPicPr>
          <p:cNvPr id="8194" name="Picture 2">
            <a:extLst>
              <a:ext uri="{FF2B5EF4-FFF2-40B4-BE49-F238E27FC236}">
                <a16:creationId xmlns:a16="http://schemas.microsoft.com/office/drawing/2014/main" id="{6F73CB9E-DEBA-5112-BCE7-0914B38408BF}"/>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346821" y="2194836"/>
            <a:ext cx="5263779" cy="3320608"/>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21AEE43D-002C-1160-6797-FDDE6159DF95}"/>
              </a:ext>
            </a:extLst>
          </p:cNvPr>
          <p:cNvSpPr txBox="1"/>
          <p:nvPr/>
        </p:nvSpPr>
        <p:spPr>
          <a:xfrm>
            <a:off x="172538" y="1629365"/>
            <a:ext cx="4873450" cy="369332"/>
          </a:xfrm>
          <a:prstGeom prst="rect">
            <a:avLst/>
          </a:prstGeom>
          <a:noFill/>
        </p:spPr>
        <p:txBody>
          <a:bodyPr wrap="none" rtlCol="0">
            <a:spAutoFit/>
          </a:bodyPr>
          <a:lstStyle/>
          <a:p>
            <a:r>
              <a:rPr kumimoji="1" lang="zh-CN" altLang="en-US" b="1" dirty="0"/>
              <a:t>第一步：生成 </a:t>
            </a:r>
            <a:r>
              <a:rPr kumimoji="1" lang="en-US" altLang="zh-CN" b="1" dirty="0"/>
              <a:t>Q</a:t>
            </a:r>
            <a:r>
              <a:rPr kumimoji="1" lang="zh-CN" altLang="en-US" b="1" dirty="0"/>
              <a:t>、</a:t>
            </a:r>
            <a:r>
              <a:rPr kumimoji="1" lang="en-US" altLang="zh-CN" b="1" dirty="0"/>
              <a:t>K</a:t>
            </a:r>
            <a:r>
              <a:rPr kumimoji="1" lang="zh-CN" altLang="en-US" b="1" dirty="0"/>
              <a:t>、</a:t>
            </a:r>
            <a:r>
              <a:rPr kumimoji="1" lang="en-US" altLang="zh-CN" b="1" dirty="0"/>
              <a:t>V</a:t>
            </a:r>
            <a:r>
              <a:rPr kumimoji="1" lang="zh-CN" altLang="en-US" b="1" dirty="0"/>
              <a:t>，辅助计算注意力机制</a:t>
            </a:r>
          </a:p>
        </p:txBody>
      </p:sp>
    </p:spTree>
    <p:extLst>
      <p:ext uri="{BB962C8B-B14F-4D97-AF65-F5344CB8AC3E}">
        <p14:creationId xmlns:p14="http://schemas.microsoft.com/office/powerpoint/2010/main" val="795522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67010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工作流程</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13</a:t>
            </a:fld>
            <a:endParaRPr lang="en-US"/>
          </a:p>
        </p:txBody>
      </p:sp>
      <p:pic>
        <p:nvPicPr>
          <p:cNvPr id="4" name="图片 3">
            <a:extLst>
              <a:ext uri="{FF2B5EF4-FFF2-40B4-BE49-F238E27FC236}">
                <a16:creationId xmlns:a16="http://schemas.microsoft.com/office/drawing/2014/main" id="{F63EC94E-52E1-D811-1902-3C18977992AA}"/>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162472" y="1408914"/>
            <a:ext cx="5397687" cy="5122995"/>
          </a:xfrm>
          <a:prstGeom prst="rect">
            <a:avLst/>
          </a:prstGeom>
        </p:spPr>
      </p:pic>
      <p:sp>
        <p:nvSpPr>
          <p:cNvPr id="6" name="文本框 5">
            <a:extLst>
              <a:ext uri="{FF2B5EF4-FFF2-40B4-BE49-F238E27FC236}">
                <a16:creationId xmlns:a16="http://schemas.microsoft.com/office/drawing/2014/main" id="{BDE74798-2F48-F150-D2DC-227A0AB66C91}"/>
              </a:ext>
            </a:extLst>
          </p:cNvPr>
          <p:cNvSpPr txBox="1"/>
          <p:nvPr/>
        </p:nvSpPr>
        <p:spPr>
          <a:xfrm>
            <a:off x="119391" y="3628895"/>
            <a:ext cx="6096810" cy="2947795"/>
          </a:xfrm>
          <a:prstGeom prst="rect">
            <a:avLst/>
          </a:prstGeom>
          <a:noFill/>
        </p:spPr>
        <p:txBody>
          <a:bodyPr wrap="square">
            <a:spAutoFit/>
          </a:bodyPr>
          <a:lstStyle/>
          <a:p>
            <a:pPr algn="r">
              <a:lnSpc>
                <a:spcPct val="175000"/>
              </a:lnSpc>
            </a:pPr>
            <a:r>
              <a:rPr kumimoji="1" lang="zh-CN" altLang="en-US" sz="1600" b="1" dirty="0"/>
              <a:t>第二步</a:t>
            </a:r>
            <a:r>
              <a:rPr kumimoji="1" lang="zh-CN" altLang="en-US" sz="1600" dirty="0"/>
              <a:t>：计算当前单词的</a:t>
            </a:r>
            <a:r>
              <a:rPr kumimoji="1" lang="en-US" altLang="zh-CN" sz="1600" dirty="0"/>
              <a:t>Q</a:t>
            </a:r>
            <a:r>
              <a:rPr kumimoji="1" lang="zh-CN" altLang="en-US" sz="1600" dirty="0"/>
              <a:t>与候选单词的</a:t>
            </a:r>
            <a:r>
              <a:rPr kumimoji="1" lang="en-US" altLang="zh-CN" sz="1600" dirty="0"/>
              <a:t>K</a:t>
            </a:r>
            <a:r>
              <a:rPr kumimoji="1" lang="zh-CN" altLang="en-US" sz="1600" dirty="0"/>
              <a:t>的点积：</a:t>
            </a:r>
            <a:endParaRPr lang="en-US" altLang="zh-CN" sz="1600" dirty="0">
              <a:solidFill>
                <a:srgbClr val="222222"/>
              </a:solidFill>
              <a:latin typeface="-apple-system"/>
            </a:endParaRPr>
          </a:p>
          <a:p>
            <a:pPr algn="r">
              <a:lnSpc>
                <a:spcPct val="175000"/>
              </a:lnSpc>
            </a:pPr>
            <a:r>
              <a:rPr lang="zh-CN" altLang="en-US" sz="1600" b="1" i="0" dirty="0">
                <a:solidFill>
                  <a:srgbClr val="222222"/>
                </a:solidFill>
                <a:effectLst/>
                <a:latin typeface="-apple-system"/>
              </a:rPr>
              <a:t>第三步</a:t>
            </a:r>
            <a:r>
              <a:rPr lang="zh-CN" altLang="en-US" sz="1600" i="0" dirty="0">
                <a:solidFill>
                  <a:srgbClr val="222222"/>
                </a:solidFill>
                <a:effectLst/>
                <a:latin typeface="-apple-system"/>
              </a:rPr>
              <a:t>：将上一步结果除以</a:t>
            </a:r>
            <a:r>
              <a:rPr lang="zh-CN" altLang="en-US" sz="1600" dirty="0">
                <a:solidFill>
                  <a:srgbClr val="222222"/>
                </a:solidFill>
                <a:latin typeface="-apple-system"/>
              </a:rPr>
              <a:t>维度的平方根：</a:t>
            </a:r>
            <a:endParaRPr lang="en-US" altLang="zh-CN" sz="1600" i="0" dirty="0">
              <a:solidFill>
                <a:srgbClr val="222222"/>
              </a:solidFill>
              <a:effectLst/>
              <a:latin typeface="-apple-system"/>
            </a:endParaRPr>
          </a:p>
          <a:p>
            <a:pPr algn="r">
              <a:lnSpc>
                <a:spcPct val="175000"/>
              </a:lnSpc>
            </a:pPr>
            <a:r>
              <a:rPr lang="zh-CN" altLang="en-US" sz="1600" b="1" dirty="0">
                <a:solidFill>
                  <a:srgbClr val="222222"/>
                </a:solidFill>
                <a:latin typeface="-apple-system"/>
              </a:rPr>
              <a:t>第四步</a:t>
            </a:r>
            <a:r>
              <a:rPr lang="zh-CN" altLang="en-US" sz="1600" dirty="0">
                <a:solidFill>
                  <a:srgbClr val="222222"/>
                </a:solidFill>
                <a:latin typeface="-apple-system"/>
              </a:rPr>
              <a:t>：</a:t>
            </a:r>
            <a:r>
              <a:rPr lang="zh-CN" altLang="en-US" sz="1600" i="0" dirty="0">
                <a:solidFill>
                  <a:srgbClr val="222222"/>
                </a:solidFill>
                <a:effectLst/>
                <a:latin typeface="-apple-system"/>
              </a:rPr>
              <a:t>将上一步结果通过</a:t>
            </a:r>
            <a:r>
              <a:rPr lang="en-US" altLang="zh-CN" sz="1600" i="0" dirty="0" err="1">
                <a:solidFill>
                  <a:srgbClr val="222222"/>
                </a:solidFill>
                <a:effectLst/>
                <a:latin typeface="-apple-system"/>
              </a:rPr>
              <a:t>softmax</a:t>
            </a:r>
            <a:r>
              <a:rPr lang="zh-CN" altLang="en-US" sz="1600" i="0" dirty="0">
                <a:solidFill>
                  <a:srgbClr val="222222"/>
                </a:solidFill>
                <a:effectLst/>
                <a:latin typeface="-apple-system"/>
              </a:rPr>
              <a:t>函数转换：</a:t>
            </a:r>
            <a:endParaRPr lang="en-US" altLang="zh-CN" sz="800" dirty="0">
              <a:solidFill>
                <a:srgbClr val="333333"/>
              </a:solidFill>
              <a:latin typeface="-apple-system"/>
            </a:endParaRPr>
          </a:p>
          <a:p>
            <a:pPr algn="r">
              <a:lnSpc>
                <a:spcPct val="175000"/>
              </a:lnSpc>
            </a:pPr>
            <a:endParaRPr lang="en-US" altLang="zh-CN" sz="800" b="1" dirty="0">
              <a:solidFill>
                <a:srgbClr val="222222"/>
              </a:solidFill>
              <a:latin typeface="-apple-system"/>
            </a:endParaRPr>
          </a:p>
          <a:p>
            <a:pPr algn="r">
              <a:lnSpc>
                <a:spcPct val="175000"/>
              </a:lnSpc>
            </a:pPr>
            <a:r>
              <a:rPr lang="zh-CN" altLang="en-US" sz="1600" b="1" dirty="0">
                <a:solidFill>
                  <a:srgbClr val="222222"/>
                </a:solidFill>
                <a:latin typeface="-apple-system"/>
              </a:rPr>
              <a:t>第五步</a:t>
            </a:r>
            <a:r>
              <a:rPr lang="zh-CN" altLang="en-US" sz="1600" dirty="0">
                <a:solidFill>
                  <a:srgbClr val="222222"/>
                </a:solidFill>
                <a:latin typeface="-apple-system"/>
              </a:rPr>
              <a:t>：</a:t>
            </a:r>
            <a:r>
              <a:rPr lang="zh-CN" altLang="en-US" sz="1600" i="0" dirty="0">
                <a:solidFill>
                  <a:srgbClr val="333333"/>
                </a:solidFill>
                <a:effectLst/>
                <a:latin typeface="-apple-system"/>
              </a:rPr>
              <a:t>将候选单词的每个值向量乘以</a:t>
            </a:r>
            <a:r>
              <a:rPr lang="en-US" altLang="zh-CN" sz="1600" i="0" dirty="0" err="1">
                <a:solidFill>
                  <a:srgbClr val="333333"/>
                </a:solidFill>
                <a:effectLst/>
                <a:latin typeface="-apple-system"/>
              </a:rPr>
              <a:t>softmax</a:t>
            </a:r>
            <a:r>
              <a:rPr lang="zh-CN" altLang="en-US" sz="1600" i="0" dirty="0">
                <a:solidFill>
                  <a:srgbClr val="333333"/>
                </a:solidFill>
                <a:effectLst/>
                <a:latin typeface="-apple-system"/>
              </a:rPr>
              <a:t>分数：</a:t>
            </a:r>
            <a:endParaRPr lang="en-US" altLang="zh-CN" sz="1600" dirty="0">
              <a:solidFill>
                <a:srgbClr val="333333"/>
              </a:solidFill>
              <a:latin typeface="-apple-system"/>
            </a:endParaRPr>
          </a:p>
          <a:p>
            <a:pPr algn="r">
              <a:lnSpc>
                <a:spcPct val="175000"/>
              </a:lnSpc>
            </a:pPr>
            <a:endParaRPr lang="en-US" altLang="zh-CN" sz="400" dirty="0">
              <a:solidFill>
                <a:srgbClr val="333333"/>
              </a:solidFill>
              <a:latin typeface="-apple-system"/>
            </a:endParaRPr>
          </a:p>
          <a:p>
            <a:pPr algn="r">
              <a:lnSpc>
                <a:spcPct val="175000"/>
              </a:lnSpc>
            </a:pPr>
            <a:r>
              <a:rPr lang="zh-CN" altLang="en-US" sz="1600" b="1" dirty="0">
                <a:solidFill>
                  <a:srgbClr val="333333"/>
                </a:solidFill>
                <a:latin typeface="-apple-system"/>
              </a:rPr>
              <a:t>第六步</a:t>
            </a:r>
            <a:r>
              <a:rPr lang="zh-CN" altLang="en-US" sz="1600" dirty="0">
                <a:solidFill>
                  <a:srgbClr val="333333"/>
                </a:solidFill>
                <a:latin typeface="-apple-system"/>
              </a:rPr>
              <a:t>：</a:t>
            </a:r>
            <a:r>
              <a:rPr lang="zh-CN" altLang="en-US" sz="1600" i="0" dirty="0">
                <a:solidFill>
                  <a:srgbClr val="333333"/>
                </a:solidFill>
                <a:effectLst/>
                <a:latin typeface="-apple-system"/>
              </a:rPr>
              <a:t>对加权后的值向量求和，</a:t>
            </a:r>
            <a:endParaRPr lang="en-US" altLang="zh-CN" sz="1600" i="0" dirty="0">
              <a:solidFill>
                <a:srgbClr val="333333"/>
              </a:solidFill>
              <a:effectLst/>
              <a:latin typeface="-apple-system"/>
            </a:endParaRPr>
          </a:p>
          <a:p>
            <a:pPr algn="r">
              <a:lnSpc>
                <a:spcPct val="175000"/>
              </a:lnSpc>
            </a:pPr>
            <a:r>
              <a:rPr lang="zh-CN" altLang="en-US" sz="1600" i="0" dirty="0">
                <a:solidFill>
                  <a:srgbClr val="333333"/>
                </a:solidFill>
                <a:effectLst/>
                <a:latin typeface="-apple-system"/>
              </a:rPr>
              <a:t>即得到自注意力层在该位置的输出：</a:t>
            </a:r>
            <a:endParaRPr lang="zh-CN" altLang="en-US" sz="1600"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0161206-67A6-FD13-2F74-E78CE918AAD6}"/>
                  </a:ext>
                </a:extLst>
              </p:cNvPr>
              <p:cNvSpPr txBox="1"/>
              <p:nvPr/>
            </p:nvSpPr>
            <p:spPr>
              <a:xfrm>
                <a:off x="287642" y="2093669"/>
                <a:ext cx="5779294" cy="764568"/>
              </a:xfrm>
              <a:prstGeom prst="rect">
                <a:avLst/>
              </a:prstGeom>
              <a:noFill/>
            </p:spPr>
            <p:txBody>
              <a:bodyPr wrap="square">
                <a:spAutoFit/>
              </a:bodyPr>
              <a:lstStyle/>
              <a:p>
                <a:pPr eaLnBrk="0" fontAlgn="base" hangingPunct="0"/>
                <a14:m>
                  <m:oMathPara xmlns:m="http://schemas.openxmlformats.org/officeDocument/2006/math">
                    <m:oMathParaPr>
                      <m:jc m:val="left"/>
                    </m:oMathParaPr>
                    <m:oMath xmlns:m="http://schemas.openxmlformats.org/officeDocument/2006/math">
                      <m:r>
                        <a:rPr lang="zh-CN" altLang="en-US" b="1" i="1" smtClean="0">
                          <a:solidFill>
                            <a:srgbClr val="FF0000"/>
                          </a:solidFill>
                          <a:latin typeface="Cambria Math" panose="02040503050406030204" pitchFamily="18" charset="0"/>
                          <a:ea typeface="宋体" panose="02010600030101010101" pitchFamily="2" charset="-122"/>
                          <a:cs typeface="宋体" panose="02010600030101010101" pitchFamily="2" charset="-122"/>
                        </a:rPr>
                        <m:t>核心公式</m:t>
                      </m:r>
                      <m:r>
                        <a:rPr lang="zh-CN" altLang="en-US" b="1" i="1" smtClean="0">
                          <a:latin typeface="Cambria Math" panose="02040503050406030204" pitchFamily="18" charset="0"/>
                          <a:ea typeface="宋体" panose="02010600030101010101" pitchFamily="2" charset="-122"/>
                          <a:cs typeface="宋体" panose="02010600030101010101" pitchFamily="2" charset="-122"/>
                        </a:rPr>
                        <m:t>：</m:t>
                      </m:r>
                      <m:r>
                        <a:rPr lang="en-US" altLang="zh-CN" b="1" i="1">
                          <a:effectLst/>
                          <a:latin typeface="Cambria Math" panose="02040503050406030204" pitchFamily="18" charset="0"/>
                          <a:ea typeface="宋体" panose="02010600030101010101" pitchFamily="2" charset="-122"/>
                          <a:cs typeface="宋体" panose="02010600030101010101" pitchFamily="2" charset="-122"/>
                        </a:rPr>
                        <m:t>𝑨𝒕𝒕𝒆𝒏𝒕𝒊𝒐𝒏</m:t>
                      </m:r>
                      <m:r>
                        <a:rPr lang="en-US" altLang="zh-CN" b="1" i="1">
                          <a:effectLst/>
                          <a:latin typeface="Cambria Math" panose="02040503050406030204" pitchFamily="18" charset="0"/>
                          <a:ea typeface="宋体" panose="02010600030101010101" pitchFamily="2" charset="-122"/>
                          <a:cs typeface="宋体" panose="02010600030101010101" pitchFamily="2" charset="-122"/>
                        </a:rPr>
                        <m:t>(</m:t>
                      </m:r>
                      <m:r>
                        <a:rPr lang="en-US" altLang="zh-CN" b="1" i="1">
                          <a:effectLst/>
                          <a:latin typeface="Cambria Math" panose="02040503050406030204" pitchFamily="18" charset="0"/>
                          <a:ea typeface="宋体" panose="02010600030101010101" pitchFamily="2" charset="-122"/>
                          <a:cs typeface="宋体" panose="02010600030101010101" pitchFamily="2" charset="-122"/>
                        </a:rPr>
                        <m:t>𝑸</m:t>
                      </m:r>
                      <m:r>
                        <a:rPr lang="en-US" altLang="zh-CN" b="1" i="1">
                          <a:effectLst/>
                          <a:latin typeface="Cambria Math" panose="02040503050406030204" pitchFamily="18" charset="0"/>
                          <a:ea typeface="宋体" panose="02010600030101010101" pitchFamily="2" charset="-122"/>
                          <a:cs typeface="宋体" panose="02010600030101010101" pitchFamily="2" charset="-122"/>
                        </a:rPr>
                        <m:t>,</m:t>
                      </m:r>
                      <m:r>
                        <a:rPr lang="en-US" altLang="zh-CN" b="1" i="1">
                          <a:effectLst/>
                          <a:latin typeface="Cambria Math" panose="02040503050406030204" pitchFamily="18" charset="0"/>
                          <a:ea typeface="宋体" panose="02010600030101010101" pitchFamily="2" charset="-122"/>
                          <a:cs typeface="宋体" panose="02010600030101010101" pitchFamily="2" charset="-122"/>
                        </a:rPr>
                        <m:t>𝑲</m:t>
                      </m:r>
                      <m:r>
                        <a:rPr lang="en-US" altLang="zh-CN" b="1" i="1">
                          <a:effectLst/>
                          <a:latin typeface="Cambria Math" panose="02040503050406030204" pitchFamily="18" charset="0"/>
                          <a:ea typeface="宋体" panose="02010600030101010101" pitchFamily="2" charset="-122"/>
                          <a:cs typeface="宋体" panose="02010600030101010101" pitchFamily="2" charset="-122"/>
                        </a:rPr>
                        <m:t>,</m:t>
                      </m:r>
                      <m:r>
                        <a:rPr lang="en-US" altLang="zh-CN" b="1" i="1">
                          <a:effectLst/>
                          <a:latin typeface="Cambria Math" panose="02040503050406030204" pitchFamily="18" charset="0"/>
                          <a:ea typeface="宋体" panose="02010600030101010101" pitchFamily="2" charset="-122"/>
                          <a:cs typeface="宋体" panose="02010600030101010101" pitchFamily="2" charset="-122"/>
                        </a:rPr>
                        <m:t>𝑽</m:t>
                      </m:r>
                      <m:r>
                        <a:rPr lang="en-US" altLang="zh-CN" b="1" i="1">
                          <a:effectLst/>
                          <a:latin typeface="Cambria Math" panose="02040503050406030204" pitchFamily="18" charset="0"/>
                          <a:ea typeface="宋体" panose="02010600030101010101" pitchFamily="2" charset="-122"/>
                          <a:cs typeface="宋体" panose="02010600030101010101" pitchFamily="2" charset="-122"/>
                        </a:rPr>
                        <m:t>)=</m:t>
                      </m:r>
                      <m:r>
                        <a:rPr lang="en-US" altLang="zh-CN" b="1" i="1">
                          <a:effectLst/>
                          <a:latin typeface="Cambria Math" panose="02040503050406030204" pitchFamily="18" charset="0"/>
                          <a:ea typeface="宋体" panose="02010600030101010101" pitchFamily="2" charset="-122"/>
                          <a:cs typeface="宋体" panose="02010600030101010101" pitchFamily="2" charset="-122"/>
                        </a:rPr>
                        <m:t>𝒔𝒐𝒇𝒕𝒎𝒂𝒙</m:t>
                      </m:r>
                      <m:d>
                        <m:dPr>
                          <m:ctrlPr>
                            <a:rPr lang="zh-CN" altLang="zh-CN" b="1" i="1">
                              <a:effectLst/>
                              <a:latin typeface="Cambria Math" panose="02040503050406030204" pitchFamily="18" charset="0"/>
                              <a:ea typeface="Cambria Math" panose="02040503050406030204" pitchFamily="18" charset="0"/>
                              <a:cs typeface="宋体" panose="02010600030101010101" pitchFamily="2" charset="-122"/>
                            </a:rPr>
                          </m:ctrlPr>
                        </m:dPr>
                        <m:e>
                          <m:f>
                            <m:fPr>
                              <m:ctrlPr>
                                <a:rPr lang="zh-CN" altLang="zh-CN" b="1" i="1">
                                  <a:effectLst/>
                                  <a:latin typeface="Cambria Math" panose="02040503050406030204" pitchFamily="18" charset="0"/>
                                  <a:ea typeface="Cambria Math" panose="02040503050406030204" pitchFamily="18" charset="0"/>
                                  <a:cs typeface="宋体" panose="02010600030101010101" pitchFamily="2" charset="-122"/>
                                </a:rPr>
                              </m:ctrlPr>
                            </m:fPr>
                            <m:num>
                              <m:r>
                                <a:rPr lang="en-US" altLang="zh-CN" b="1" i="1">
                                  <a:effectLst/>
                                  <a:latin typeface="Cambria Math" panose="02040503050406030204" pitchFamily="18" charset="0"/>
                                  <a:ea typeface="宋体" panose="02010600030101010101" pitchFamily="2" charset="-122"/>
                                  <a:cs typeface="宋体" panose="02010600030101010101" pitchFamily="2" charset="-122"/>
                                </a:rPr>
                                <m:t>𝑸</m:t>
                              </m:r>
                              <m:sSup>
                                <m:sSupPr>
                                  <m:ctrlPr>
                                    <a:rPr lang="zh-CN" altLang="zh-CN" b="1" i="1">
                                      <a:effectLst/>
                                      <a:latin typeface="Cambria Math" panose="02040503050406030204" pitchFamily="18" charset="0"/>
                                      <a:ea typeface="Cambria Math" panose="02040503050406030204" pitchFamily="18" charset="0"/>
                                      <a:cs typeface="宋体" panose="02010600030101010101" pitchFamily="2" charset="-122"/>
                                    </a:rPr>
                                  </m:ctrlPr>
                                </m:sSupPr>
                                <m:e>
                                  <m:r>
                                    <a:rPr lang="en-US" altLang="zh-CN" b="1" i="1">
                                      <a:effectLst/>
                                      <a:latin typeface="Cambria Math" panose="02040503050406030204" pitchFamily="18" charset="0"/>
                                      <a:ea typeface="宋体" panose="02010600030101010101" pitchFamily="2" charset="-122"/>
                                      <a:cs typeface="宋体" panose="02010600030101010101" pitchFamily="2" charset="-122"/>
                                    </a:rPr>
                                    <m:t>𝑲</m:t>
                                  </m:r>
                                </m:e>
                                <m:sup>
                                  <m:r>
                                    <a:rPr lang="en-US" altLang="zh-CN" b="1" i="1">
                                      <a:effectLst/>
                                      <a:latin typeface="Cambria Math" panose="02040503050406030204" pitchFamily="18" charset="0"/>
                                      <a:ea typeface="宋体" panose="02010600030101010101" pitchFamily="2" charset="-122"/>
                                      <a:cs typeface="宋体" panose="02010600030101010101" pitchFamily="2" charset="-122"/>
                                    </a:rPr>
                                    <m:t>𝑻</m:t>
                                  </m:r>
                                </m:sup>
                              </m:sSup>
                            </m:num>
                            <m:den>
                              <m:rad>
                                <m:radPr>
                                  <m:degHide m:val="on"/>
                                  <m:ctrlPr>
                                    <a:rPr lang="zh-CN" altLang="zh-CN" b="1" i="1">
                                      <a:effectLst/>
                                      <a:latin typeface="Cambria Math" panose="02040503050406030204" pitchFamily="18" charset="0"/>
                                      <a:ea typeface="Cambria Math" panose="02040503050406030204" pitchFamily="18" charset="0"/>
                                      <a:cs typeface="宋体" panose="02010600030101010101" pitchFamily="2" charset="-122"/>
                                    </a:rPr>
                                  </m:ctrlPr>
                                </m:radPr>
                                <m:deg/>
                                <m:e>
                                  <m:sSub>
                                    <m:sSubPr>
                                      <m:ctrlPr>
                                        <a:rPr lang="zh-CN" altLang="zh-CN" b="1" i="1">
                                          <a:effectLst/>
                                          <a:latin typeface="Cambria Math" panose="02040503050406030204" pitchFamily="18" charset="0"/>
                                          <a:ea typeface="Cambria Math" panose="02040503050406030204" pitchFamily="18" charset="0"/>
                                          <a:cs typeface="宋体" panose="02010600030101010101" pitchFamily="2" charset="-122"/>
                                        </a:rPr>
                                      </m:ctrlPr>
                                    </m:sSubPr>
                                    <m:e>
                                      <m:r>
                                        <a:rPr lang="en-US" altLang="zh-CN" b="1" i="1">
                                          <a:effectLst/>
                                          <a:latin typeface="Cambria Math" panose="02040503050406030204" pitchFamily="18" charset="0"/>
                                          <a:ea typeface="宋体" panose="02010600030101010101" pitchFamily="2" charset="-122"/>
                                          <a:cs typeface="宋体" panose="02010600030101010101" pitchFamily="2" charset="-122"/>
                                        </a:rPr>
                                        <m:t>𝒅</m:t>
                                      </m:r>
                                    </m:e>
                                    <m:sub>
                                      <m:r>
                                        <a:rPr lang="en-US" altLang="zh-CN" b="1" i="1">
                                          <a:effectLst/>
                                          <a:latin typeface="Cambria Math" panose="02040503050406030204" pitchFamily="18" charset="0"/>
                                          <a:ea typeface="宋体" panose="02010600030101010101" pitchFamily="2" charset="-122"/>
                                          <a:cs typeface="宋体" panose="02010600030101010101" pitchFamily="2" charset="-122"/>
                                        </a:rPr>
                                        <m:t>𝒌</m:t>
                                      </m:r>
                                    </m:sub>
                                  </m:sSub>
                                </m:e>
                              </m:rad>
                            </m:den>
                          </m:f>
                        </m:e>
                      </m:d>
                      <m:r>
                        <a:rPr lang="en-US" altLang="zh-CN" b="1" i="1">
                          <a:effectLst/>
                          <a:latin typeface="Cambria Math" panose="02040503050406030204" pitchFamily="18" charset="0"/>
                          <a:ea typeface="宋体" panose="02010600030101010101" pitchFamily="2" charset="-122"/>
                          <a:cs typeface="宋体" panose="02010600030101010101" pitchFamily="2" charset="-122"/>
                        </a:rPr>
                        <m:t>𝑽</m:t>
                      </m:r>
                    </m:oMath>
                  </m:oMathPara>
                </a14:m>
                <a:endParaRPr lang="zh-CN" altLang="zh-CN" b="1" dirty="0">
                  <a:effectLst/>
                  <a:latin typeface="宋体" panose="02010600030101010101" pitchFamily="2" charset="-122"/>
                  <a:ea typeface="宋体" panose="02010600030101010101" pitchFamily="2" charset="-122"/>
                  <a:cs typeface="宋体" panose="02010600030101010101" pitchFamily="2" charset="-122"/>
                </a:endParaRPr>
              </a:p>
            </p:txBody>
          </p:sp>
        </mc:Choice>
        <mc:Fallback xmlns="">
          <p:sp>
            <p:nvSpPr>
              <p:cNvPr id="9" name="文本框 8">
                <a:extLst>
                  <a:ext uri="{FF2B5EF4-FFF2-40B4-BE49-F238E27FC236}">
                    <a16:creationId xmlns:a16="http://schemas.microsoft.com/office/drawing/2014/main" id="{E0161206-67A6-FD13-2F74-E78CE918AAD6}"/>
                  </a:ext>
                </a:extLst>
              </p:cNvPr>
              <p:cNvSpPr txBox="1">
                <a:spLocks noRot="1" noChangeAspect="1" noMove="1" noResize="1" noEditPoints="1" noAdjustHandles="1" noChangeArrowheads="1" noChangeShapeType="1" noTextEdit="1"/>
              </p:cNvSpPr>
              <p:nvPr/>
            </p:nvSpPr>
            <p:spPr>
              <a:xfrm>
                <a:off x="287642" y="2093669"/>
                <a:ext cx="5779294" cy="764568"/>
              </a:xfrm>
              <a:prstGeom prst="rect">
                <a:avLst/>
              </a:prstGeom>
              <a:blipFill>
                <a:blip r:embed="rId5"/>
                <a:stretch>
                  <a:fillRect l="-219"/>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4481B491-4BA9-2144-FA32-5B80EFC71F99}"/>
              </a:ext>
            </a:extLst>
          </p:cNvPr>
          <p:cNvSpPr txBox="1"/>
          <p:nvPr/>
        </p:nvSpPr>
        <p:spPr>
          <a:xfrm>
            <a:off x="71754" y="961439"/>
            <a:ext cx="4063828" cy="465448"/>
          </a:xfrm>
          <a:prstGeom prst="rect">
            <a:avLst/>
          </a:prstGeom>
          <a:noFill/>
        </p:spPr>
        <p:txBody>
          <a:bodyPr wrap="square">
            <a:spAutoFit/>
          </a:bodyPr>
          <a:lstStyle/>
          <a:p>
            <a:pPr>
              <a:lnSpc>
                <a:spcPct val="150000"/>
              </a:lnSpc>
            </a:pPr>
            <a:r>
              <a:rPr lang="zh-CN" altLang="en-US" sz="1800" b="1" dirty="0">
                <a:solidFill>
                  <a:srgbClr val="0070C0"/>
                </a:solidFill>
                <a:effectLst/>
              </a:rPr>
              <a:t>编码过程 </a:t>
            </a:r>
            <a:r>
              <a:rPr lang="en-US" altLang="zh-CN" sz="1800" b="1" dirty="0">
                <a:solidFill>
                  <a:srgbClr val="0070C0"/>
                </a:solidFill>
                <a:effectLst/>
              </a:rPr>
              <a:t>——</a:t>
            </a:r>
            <a:r>
              <a:rPr lang="zh-CN" altLang="en-US" sz="1800" b="1" dirty="0">
                <a:solidFill>
                  <a:srgbClr val="0070C0"/>
                </a:solidFill>
                <a:effectLst/>
              </a:rPr>
              <a:t> </a:t>
            </a:r>
            <a:r>
              <a:rPr lang="en-US" altLang="zh-CN" sz="1800" b="1" dirty="0">
                <a:solidFill>
                  <a:srgbClr val="0070C0"/>
                </a:solidFill>
                <a:effectLst/>
              </a:rPr>
              <a:t>Self-Attention</a:t>
            </a:r>
            <a:r>
              <a:rPr lang="zh-CN" altLang="en-US" sz="1800" b="1" dirty="0">
                <a:solidFill>
                  <a:srgbClr val="0070C0"/>
                </a:solidFill>
                <a:effectLst/>
              </a:rPr>
              <a:t>（微观）</a:t>
            </a:r>
            <a:endParaRPr lang="en-US" altLang="zh-CN" sz="1800" b="1" dirty="0">
              <a:solidFill>
                <a:srgbClr val="0070C0"/>
              </a:solidFill>
              <a:effectLst/>
            </a:endParaRPr>
          </a:p>
        </p:txBody>
      </p:sp>
    </p:spTree>
    <p:extLst>
      <p:ext uri="{BB962C8B-B14F-4D97-AF65-F5344CB8AC3E}">
        <p14:creationId xmlns:p14="http://schemas.microsoft.com/office/powerpoint/2010/main" val="3964197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5"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p:cTn id="25" dur="1000" fill="hold"/>
                                        <p:tgtEl>
                                          <p:spTgt spid="9"/>
                                        </p:tgtEl>
                                        <p:attrNameLst>
                                          <p:attrName>ppt_w</p:attrName>
                                        </p:attrNameLst>
                                      </p:cBhvr>
                                      <p:tavLst>
                                        <p:tav tm="0">
                                          <p:val>
                                            <p:strVal val="#ppt_w*0.70"/>
                                          </p:val>
                                        </p:tav>
                                        <p:tav tm="100000">
                                          <p:val>
                                            <p:strVal val="#ppt_w"/>
                                          </p:val>
                                        </p:tav>
                                      </p:tavLst>
                                    </p:anim>
                                    <p:anim calcmode="lin" valueType="num">
                                      <p:cBhvr>
                                        <p:cTn id="26" dur="1000" fill="hold"/>
                                        <p:tgtEl>
                                          <p:spTgt spid="9"/>
                                        </p:tgtEl>
                                        <p:attrNameLst>
                                          <p:attrName>ppt_h</p:attrName>
                                        </p:attrNameLst>
                                      </p:cBhvr>
                                      <p:tavLst>
                                        <p:tav tm="0">
                                          <p:val>
                                            <p:strVal val="#ppt_h"/>
                                          </p:val>
                                        </p:tav>
                                        <p:tav tm="100000">
                                          <p:val>
                                            <p:strVal val="#ppt_h"/>
                                          </p:val>
                                        </p:tav>
                                      </p:tavLst>
                                    </p:anim>
                                    <p:animEffect transition="in" filter="fade">
                                      <p:cBhvr>
                                        <p:cTn id="27"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67010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工作流程</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14</a:t>
            </a:fld>
            <a:endParaRPr lang="en-US"/>
          </a:p>
        </p:txBody>
      </p:sp>
      <p:sp>
        <p:nvSpPr>
          <p:cNvPr id="10" name="文本框 9">
            <a:extLst>
              <a:ext uri="{FF2B5EF4-FFF2-40B4-BE49-F238E27FC236}">
                <a16:creationId xmlns:a16="http://schemas.microsoft.com/office/drawing/2014/main" id="{4481B491-4BA9-2144-FA32-5B80EFC71F99}"/>
              </a:ext>
            </a:extLst>
          </p:cNvPr>
          <p:cNvSpPr txBox="1"/>
          <p:nvPr/>
        </p:nvSpPr>
        <p:spPr>
          <a:xfrm>
            <a:off x="71754" y="961439"/>
            <a:ext cx="4063828" cy="465448"/>
          </a:xfrm>
          <a:prstGeom prst="rect">
            <a:avLst/>
          </a:prstGeom>
          <a:noFill/>
        </p:spPr>
        <p:txBody>
          <a:bodyPr wrap="square">
            <a:spAutoFit/>
          </a:bodyPr>
          <a:lstStyle/>
          <a:p>
            <a:pPr>
              <a:lnSpc>
                <a:spcPct val="150000"/>
              </a:lnSpc>
            </a:pPr>
            <a:r>
              <a:rPr lang="zh-CN" altLang="en-US" sz="1800" b="1" dirty="0">
                <a:solidFill>
                  <a:srgbClr val="0070C0"/>
                </a:solidFill>
                <a:effectLst/>
              </a:rPr>
              <a:t>编码过程 </a:t>
            </a:r>
            <a:r>
              <a:rPr lang="en-US" altLang="zh-CN" sz="1800" b="1" dirty="0">
                <a:solidFill>
                  <a:srgbClr val="0070C0"/>
                </a:solidFill>
                <a:effectLst/>
              </a:rPr>
              <a:t>——</a:t>
            </a:r>
            <a:r>
              <a:rPr lang="zh-CN" altLang="en-US" sz="1800" b="1" dirty="0">
                <a:solidFill>
                  <a:srgbClr val="0070C0"/>
                </a:solidFill>
                <a:effectLst/>
              </a:rPr>
              <a:t> </a:t>
            </a:r>
            <a:r>
              <a:rPr lang="en-US" altLang="zh-CN" sz="1800" b="1" dirty="0">
                <a:solidFill>
                  <a:srgbClr val="0070C0"/>
                </a:solidFill>
                <a:effectLst/>
              </a:rPr>
              <a:t>Self-Attention</a:t>
            </a:r>
            <a:r>
              <a:rPr lang="zh-CN" altLang="en-US" sz="1800" b="1" dirty="0">
                <a:solidFill>
                  <a:srgbClr val="0070C0"/>
                </a:solidFill>
                <a:effectLst/>
              </a:rPr>
              <a:t>（微观）</a:t>
            </a:r>
            <a:endParaRPr lang="en-US" altLang="zh-CN" sz="1800" b="1" dirty="0">
              <a:solidFill>
                <a:srgbClr val="0070C0"/>
              </a:solidFill>
              <a:effectLst/>
            </a:endParaRPr>
          </a:p>
        </p:txBody>
      </p:sp>
      <p:pic>
        <p:nvPicPr>
          <p:cNvPr id="31746" name="Picture 2">
            <a:extLst>
              <a:ext uri="{FF2B5EF4-FFF2-40B4-BE49-F238E27FC236}">
                <a16:creationId xmlns:a16="http://schemas.microsoft.com/office/drawing/2014/main" id="{C1A46CFB-EC3F-603F-30AF-C35F5F440F1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61030" y="1194163"/>
            <a:ext cx="9694958" cy="5830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43122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67010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工作流程</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15</a:t>
            </a:fld>
            <a:endParaRPr lang="en-US"/>
          </a:p>
        </p:txBody>
      </p:sp>
      <p:pic>
        <p:nvPicPr>
          <p:cNvPr id="4" name="图片 3">
            <a:extLst>
              <a:ext uri="{FF2B5EF4-FFF2-40B4-BE49-F238E27FC236}">
                <a16:creationId xmlns:a16="http://schemas.microsoft.com/office/drawing/2014/main" id="{303E80E6-7C80-C018-2686-BC73C989E8CC}"/>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438935" y="2509228"/>
            <a:ext cx="3113291" cy="3531975"/>
          </a:xfrm>
          <a:prstGeom prst="rect">
            <a:avLst/>
          </a:prstGeom>
        </p:spPr>
      </p:pic>
      <p:pic>
        <p:nvPicPr>
          <p:cNvPr id="7" name="图片 6">
            <a:extLst>
              <a:ext uri="{FF2B5EF4-FFF2-40B4-BE49-F238E27FC236}">
                <a16:creationId xmlns:a16="http://schemas.microsoft.com/office/drawing/2014/main" id="{03BBD182-3F03-E2D8-190E-3567C1EEB870}"/>
              </a:ext>
            </a:extLst>
          </p:cNvPr>
          <p:cNvPicPr>
            <a:picLocks noChangeAspect="1"/>
          </p:cNvPicPr>
          <p:nvPr/>
        </p:nvPicPr>
        <p:blipFill rotWithShape="1">
          <a:blip r:embed="rId5">
            <a:extLst>
              <a:ext uri="{28A0092B-C50C-407E-A947-70E740481C1C}">
                <a14:useLocalDpi xmlns:a14="http://schemas.microsoft.com/office/drawing/2010/main" val="0"/>
              </a:ext>
            </a:extLst>
          </a:blip>
          <a:srcRect l="12696" r="12696"/>
          <a:stretch/>
        </p:blipFill>
        <p:spPr>
          <a:xfrm>
            <a:off x="6540164" y="3353240"/>
            <a:ext cx="3526279" cy="1843950"/>
          </a:xfrm>
          <a:prstGeom prst="rect">
            <a:avLst/>
          </a:prstGeom>
        </p:spPr>
      </p:pic>
      <p:sp>
        <p:nvSpPr>
          <p:cNvPr id="8" name="文本框 7">
            <a:extLst>
              <a:ext uri="{FF2B5EF4-FFF2-40B4-BE49-F238E27FC236}">
                <a16:creationId xmlns:a16="http://schemas.microsoft.com/office/drawing/2014/main" id="{A57D2E6E-A609-4FCB-A9D7-E4EDAF2AB53C}"/>
              </a:ext>
            </a:extLst>
          </p:cNvPr>
          <p:cNvSpPr txBox="1"/>
          <p:nvPr/>
        </p:nvSpPr>
        <p:spPr>
          <a:xfrm>
            <a:off x="71754" y="961439"/>
            <a:ext cx="4063828" cy="465448"/>
          </a:xfrm>
          <a:prstGeom prst="rect">
            <a:avLst/>
          </a:prstGeom>
          <a:noFill/>
        </p:spPr>
        <p:txBody>
          <a:bodyPr wrap="square">
            <a:spAutoFit/>
          </a:bodyPr>
          <a:lstStyle/>
          <a:p>
            <a:pPr>
              <a:lnSpc>
                <a:spcPct val="150000"/>
              </a:lnSpc>
            </a:pPr>
            <a:r>
              <a:rPr lang="zh-CN" altLang="en-US" sz="1800" b="1" dirty="0">
                <a:solidFill>
                  <a:srgbClr val="0070C0"/>
                </a:solidFill>
                <a:effectLst/>
              </a:rPr>
              <a:t>编码过程 </a:t>
            </a:r>
            <a:r>
              <a:rPr lang="en-US" altLang="zh-CN" sz="1800" b="1" dirty="0">
                <a:solidFill>
                  <a:srgbClr val="0070C0"/>
                </a:solidFill>
                <a:effectLst/>
              </a:rPr>
              <a:t>——</a:t>
            </a:r>
            <a:r>
              <a:rPr lang="zh-CN" altLang="en-US" sz="1800" b="1" dirty="0">
                <a:solidFill>
                  <a:srgbClr val="0070C0"/>
                </a:solidFill>
                <a:effectLst/>
              </a:rPr>
              <a:t> </a:t>
            </a:r>
            <a:r>
              <a:rPr lang="en-US" altLang="zh-CN" sz="1800" b="1" dirty="0">
                <a:solidFill>
                  <a:srgbClr val="0070C0"/>
                </a:solidFill>
                <a:effectLst/>
              </a:rPr>
              <a:t>Self-Attention</a:t>
            </a:r>
            <a:r>
              <a:rPr lang="zh-CN" altLang="en-US" sz="1800" b="1" dirty="0">
                <a:solidFill>
                  <a:srgbClr val="0070C0"/>
                </a:solidFill>
                <a:effectLst/>
              </a:rPr>
              <a:t>（微观）</a:t>
            </a:r>
            <a:endParaRPr lang="en-US" altLang="zh-CN" sz="1800" b="1" dirty="0">
              <a:solidFill>
                <a:srgbClr val="0070C0"/>
              </a:solidFill>
              <a:effectLst/>
            </a:endParaRPr>
          </a:p>
        </p:txBody>
      </p:sp>
      <p:sp>
        <p:nvSpPr>
          <p:cNvPr id="9" name="文本框 8">
            <a:extLst>
              <a:ext uri="{FF2B5EF4-FFF2-40B4-BE49-F238E27FC236}">
                <a16:creationId xmlns:a16="http://schemas.microsoft.com/office/drawing/2014/main" id="{F434C004-0AFE-E17D-10A8-ABDB161B4686}"/>
              </a:ext>
            </a:extLst>
          </p:cNvPr>
          <p:cNvSpPr txBox="1"/>
          <p:nvPr/>
        </p:nvSpPr>
        <p:spPr>
          <a:xfrm>
            <a:off x="202194" y="1629365"/>
            <a:ext cx="3416320" cy="369332"/>
          </a:xfrm>
          <a:prstGeom prst="rect">
            <a:avLst/>
          </a:prstGeom>
          <a:noFill/>
        </p:spPr>
        <p:txBody>
          <a:bodyPr wrap="none" rtlCol="0">
            <a:spAutoFit/>
          </a:bodyPr>
          <a:lstStyle/>
          <a:p>
            <a:r>
              <a:rPr lang="zh-CN" altLang="en-US" b="1" i="0" dirty="0">
                <a:solidFill>
                  <a:srgbClr val="222222"/>
                </a:solidFill>
                <a:effectLst/>
                <a:latin typeface="-apple-system"/>
              </a:rPr>
              <a:t>通过矩阵运算实现自注意力机制</a:t>
            </a:r>
            <a:endParaRPr lang="zh-CN" altLang="en-US" b="0" i="0" dirty="0">
              <a:solidFill>
                <a:srgbClr val="222222"/>
              </a:solidFill>
              <a:effectLst/>
              <a:latin typeface="-apple-system"/>
            </a:endParaRPr>
          </a:p>
        </p:txBody>
      </p:sp>
      <p:cxnSp>
        <p:nvCxnSpPr>
          <p:cNvPr id="17" name="直线箭头连接符 16">
            <a:extLst>
              <a:ext uri="{FF2B5EF4-FFF2-40B4-BE49-F238E27FC236}">
                <a16:creationId xmlns:a16="http://schemas.microsoft.com/office/drawing/2014/main" id="{83B6D922-E27A-2D9C-BE89-2B26025214C1}"/>
              </a:ext>
            </a:extLst>
          </p:cNvPr>
          <p:cNvCxnSpPr>
            <a:cxnSpLocks/>
          </p:cNvCxnSpPr>
          <p:nvPr/>
        </p:nvCxnSpPr>
        <p:spPr>
          <a:xfrm>
            <a:off x="5013504" y="4384035"/>
            <a:ext cx="898326"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0698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p:tgtEl>
                                          <p:spTgt spid="17"/>
                                        </p:tgtEl>
                                        <p:attrNameLst>
                                          <p:attrName>ppt_y</p:attrName>
                                        </p:attrNameLst>
                                      </p:cBhvr>
                                      <p:tavLst>
                                        <p:tav tm="0">
                                          <p:val>
                                            <p:strVal val="#ppt_y-#ppt_h*1.125000"/>
                                          </p:val>
                                        </p:tav>
                                        <p:tav tm="100000">
                                          <p:val>
                                            <p:strVal val="#ppt_y"/>
                                          </p:val>
                                        </p:tav>
                                      </p:tavLst>
                                    </p:anim>
                                    <p:animEffect transition="in" filter="wipe(down)">
                                      <p:cBhvr>
                                        <p:cTn id="8" dur="500"/>
                                        <p:tgtEl>
                                          <p:spTgt spid="17"/>
                                        </p:tgtEl>
                                      </p:cBhvr>
                                    </p:animEffect>
                                  </p:childTnLst>
                                </p:cTn>
                              </p:par>
                              <p:par>
                                <p:cTn id="9" presetID="1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ppt_x</p:attrName>
                                        </p:attrNameLst>
                                      </p:cBhvr>
                                      <p:tavLst>
                                        <p:tav tm="0">
                                          <p:val>
                                            <p:strVal val="#ppt_x-#ppt_w*1.125000"/>
                                          </p:val>
                                        </p:tav>
                                        <p:tav tm="100000">
                                          <p:val>
                                            <p:strVal val="#ppt_x"/>
                                          </p:val>
                                        </p:tav>
                                      </p:tavLst>
                                    </p:anim>
                                    <p:animEffect transition="in" filter="wipe(right)">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67010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工作流程</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16</a:t>
            </a:fld>
            <a:endParaRPr lang="en-US"/>
          </a:p>
        </p:txBody>
      </p:sp>
      <p:pic>
        <p:nvPicPr>
          <p:cNvPr id="4" name="图片 3">
            <a:extLst>
              <a:ext uri="{FF2B5EF4-FFF2-40B4-BE49-F238E27FC236}">
                <a16:creationId xmlns:a16="http://schemas.microsoft.com/office/drawing/2014/main" id="{D5FB18F1-D0EC-B3A8-CC5B-4C17142968C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423254" y="2515740"/>
            <a:ext cx="5031062" cy="2972551"/>
          </a:xfrm>
          <a:prstGeom prst="rect">
            <a:avLst/>
          </a:prstGeom>
        </p:spPr>
      </p:pic>
      <p:pic>
        <p:nvPicPr>
          <p:cNvPr id="5" name="图片 4">
            <a:extLst>
              <a:ext uri="{FF2B5EF4-FFF2-40B4-BE49-F238E27FC236}">
                <a16:creationId xmlns:a16="http://schemas.microsoft.com/office/drawing/2014/main" id="{6D448613-5EE5-CD91-EC04-BA26B8C5568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6495924" y="2841393"/>
            <a:ext cx="4902545" cy="2321244"/>
          </a:xfrm>
          <a:prstGeom prst="rect">
            <a:avLst/>
          </a:prstGeom>
        </p:spPr>
      </p:pic>
      <p:sp>
        <p:nvSpPr>
          <p:cNvPr id="8" name="文本框 7">
            <a:extLst>
              <a:ext uri="{FF2B5EF4-FFF2-40B4-BE49-F238E27FC236}">
                <a16:creationId xmlns:a16="http://schemas.microsoft.com/office/drawing/2014/main" id="{B42724A8-C11D-42A3-75FE-9163C193534A}"/>
              </a:ext>
            </a:extLst>
          </p:cNvPr>
          <p:cNvSpPr txBox="1"/>
          <p:nvPr/>
        </p:nvSpPr>
        <p:spPr>
          <a:xfrm>
            <a:off x="71754" y="961439"/>
            <a:ext cx="4063828" cy="465448"/>
          </a:xfrm>
          <a:prstGeom prst="rect">
            <a:avLst/>
          </a:prstGeom>
          <a:noFill/>
        </p:spPr>
        <p:txBody>
          <a:bodyPr wrap="square">
            <a:spAutoFit/>
          </a:bodyPr>
          <a:lstStyle/>
          <a:p>
            <a:pPr>
              <a:lnSpc>
                <a:spcPct val="150000"/>
              </a:lnSpc>
            </a:pPr>
            <a:r>
              <a:rPr lang="zh-CN" altLang="en-US" b="1" dirty="0">
                <a:solidFill>
                  <a:srgbClr val="0070C0"/>
                </a:solidFill>
              </a:rPr>
              <a:t>编码过程 </a:t>
            </a:r>
            <a:r>
              <a:rPr lang="en-US" altLang="zh-CN" b="1" dirty="0">
                <a:solidFill>
                  <a:srgbClr val="0070C0"/>
                </a:solidFill>
              </a:rPr>
              <a:t>——</a:t>
            </a:r>
            <a:r>
              <a:rPr lang="zh-CN" altLang="en-US" b="1" dirty="0">
                <a:solidFill>
                  <a:srgbClr val="0070C0"/>
                </a:solidFill>
              </a:rPr>
              <a:t> </a:t>
            </a:r>
            <a:r>
              <a:rPr lang="en-US" altLang="zh-CN" b="1" dirty="0">
                <a:solidFill>
                  <a:srgbClr val="0070C0"/>
                </a:solidFill>
              </a:rPr>
              <a:t>Multi-Head Attention</a:t>
            </a:r>
          </a:p>
        </p:txBody>
      </p:sp>
      <p:cxnSp>
        <p:nvCxnSpPr>
          <p:cNvPr id="10" name="直线箭头连接符 9">
            <a:extLst>
              <a:ext uri="{FF2B5EF4-FFF2-40B4-BE49-F238E27FC236}">
                <a16:creationId xmlns:a16="http://schemas.microsoft.com/office/drawing/2014/main" id="{9CF3A66A-7911-8F94-A4D6-2F4F23853D55}"/>
              </a:ext>
            </a:extLst>
          </p:cNvPr>
          <p:cNvCxnSpPr>
            <a:cxnSpLocks/>
          </p:cNvCxnSpPr>
          <p:nvPr/>
        </p:nvCxnSpPr>
        <p:spPr>
          <a:xfrm>
            <a:off x="5518001" y="4152807"/>
            <a:ext cx="898326"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41923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par>
                                <p:cTn id="9" presetID="12" presetClass="entr" presetSubtype="8"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p:tgtEl>
                                          <p:spTgt spid="5"/>
                                        </p:tgtEl>
                                        <p:attrNameLst>
                                          <p:attrName>ppt_x</p:attrName>
                                        </p:attrNameLst>
                                      </p:cBhvr>
                                      <p:tavLst>
                                        <p:tav tm="0">
                                          <p:val>
                                            <p:strVal val="#ppt_x-#ppt_w*1.125000"/>
                                          </p:val>
                                        </p:tav>
                                        <p:tav tm="100000">
                                          <p:val>
                                            <p:strVal val="#ppt_x"/>
                                          </p:val>
                                        </p:tav>
                                      </p:tavLst>
                                    </p:anim>
                                    <p:animEffect transition="in" filter="wipe(righ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67010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工作流程</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17</a:t>
            </a:fld>
            <a:endParaRPr lang="en-US"/>
          </a:p>
        </p:txBody>
      </p:sp>
      <p:sp>
        <p:nvSpPr>
          <p:cNvPr id="4" name="文本框 3">
            <a:extLst>
              <a:ext uri="{FF2B5EF4-FFF2-40B4-BE49-F238E27FC236}">
                <a16:creationId xmlns:a16="http://schemas.microsoft.com/office/drawing/2014/main" id="{C63CDA51-ABE3-269B-9A8D-600FB8DD5110}"/>
              </a:ext>
            </a:extLst>
          </p:cNvPr>
          <p:cNvSpPr txBox="1"/>
          <p:nvPr/>
        </p:nvSpPr>
        <p:spPr>
          <a:xfrm>
            <a:off x="831979" y="1950232"/>
            <a:ext cx="10171484" cy="830997"/>
          </a:xfrm>
          <a:prstGeom prst="rect">
            <a:avLst/>
          </a:prstGeom>
          <a:noFill/>
        </p:spPr>
        <p:txBody>
          <a:bodyPr wrap="square">
            <a:spAutoFit/>
          </a:bodyPr>
          <a:lstStyle/>
          <a:p>
            <a:pPr algn="just"/>
            <a:br>
              <a:rPr lang="zh-CN" altLang="en-US" dirty="0"/>
            </a:br>
            <a:endParaRPr lang="zh-CN" altLang="en-US" dirty="0"/>
          </a:p>
        </p:txBody>
      </p:sp>
      <p:pic>
        <p:nvPicPr>
          <p:cNvPr id="5" name="图片 4">
            <a:extLst>
              <a:ext uri="{FF2B5EF4-FFF2-40B4-BE49-F238E27FC236}">
                <a16:creationId xmlns:a16="http://schemas.microsoft.com/office/drawing/2014/main" id="{C13E80F5-FE60-78B0-5798-DE2B6D6B44D0}"/>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2194" y="2319497"/>
            <a:ext cx="7306810" cy="4036853"/>
          </a:xfrm>
          <a:prstGeom prst="rect">
            <a:avLst/>
          </a:prstGeom>
        </p:spPr>
      </p:pic>
      <p:sp>
        <p:nvSpPr>
          <p:cNvPr id="7" name="文本框 6">
            <a:extLst>
              <a:ext uri="{FF2B5EF4-FFF2-40B4-BE49-F238E27FC236}">
                <a16:creationId xmlns:a16="http://schemas.microsoft.com/office/drawing/2014/main" id="{7DCB3A7F-7AD6-5122-17EA-3A98CDE77CDD}"/>
              </a:ext>
            </a:extLst>
          </p:cNvPr>
          <p:cNvSpPr txBox="1"/>
          <p:nvPr/>
        </p:nvSpPr>
        <p:spPr>
          <a:xfrm>
            <a:off x="71754" y="961439"/>
            <a:ext cx="4063828" cy="465448"/>
          </a:xfrm>
          <a:prstGeom prst="rect">
            <a:avLst/>
          </a:prstGeom>
          <a:noFill/>
        </p:spPr>
        <p:txBody>
          <a:bodyPr wrap="square">
            <a:spAutoFit/>
          </a:bodyPr>
          <a:lstStyle/>
          <a:p>
            <a:pPr>
              <a:lnSpc>
                <a:spcPct val="150000"/>
              </a:lnSpc>
            </a:pPr>
            <a:r>
              <a:rPr lang="zh-CN" altLang="en-US" b="1" dirty="0">
                <a:solidFill>
                  <a:srgbClr val="0070C0"/>
                </a:solidFill>
              </a:rPr>
              <a:t>编码过程 </a:t>
            </a:r>
            <a:r>
              <a:rPr lang="en-US" altLang="zh-CN" b="1" dirty="0">
                <a:solidFill>
                  <a:srgbClr val="0070C0"/>
                </a:solidFill>
              </a:rPr>
              <a:t>——</a:t>
            </a:r>
            <a:r>
              <a:rPr lang="zh-CN" altLang="en-US" b="1" dirty="0">
                <a:solidFill>
                  <a:srgbClr val="0070C0"/>
                </a:solidFill>
              </a:rPr>
              <a:t> </a:t>
            </a:r>
            <a:r>
              <a:rPr lang="en-US" altLang="zh-CN" b="1" dirty="0">
                <a:solidFill>
                  <a:srgbClr val="0070C0"/>
                </a:solidFill>
              </a:rPr>
              <a:t>Multi-Head Attention</a:t>
            </a:r>
          </a:p>
        </p:txBody>
      </p:sp>
      <p:pic>
        <p:nvPicPr>
          <p:cNvPr id="10" name="Picture 4">
            <a:extLst>
              <a:ext uri="{FF2B5EF4-FFF2-40B4-BE49-F238E27FC236}">
                <a16:creationId xmlns:a16="http://schemas.microsoft.com/office/drawing/2014/main" id="{6C128C78-9160-9BF5-5CB9-044F0530393A}"/>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10880" y="1057622"/>
            <a:ext cx="4378926" cy="28087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3452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5"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heckerboard(dow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67010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工作流程</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18</a:t>
            </a:fld>
            <a:endParaRPr lang="en-US"/>
          </a:p>
        </p:txBody>
      </p:sp>
      <p:sp>
        <p:nvSpPr>
          <p:cNvPr id="4" name="文本框 3">
            <a:extLst>
              <a:ext uri="{FF2B5EF4-FFF2-40B4-BE49-F238E27FC236}">
                <a16:creationId xmlns:a16="http://schemas.microsoft.com/office/drawing/2014/main" id="{1550F015-E729-9478-12C9-47FA3A6CEC61}"/>
              </a:ext>
            </a:extLst>
          </p:cNvPr>
          <p:cNvSpPr txBox="1"/>
          <p:nvPr/>
        </p:nvSpPr>
        <p:spPr>
          <a:xfrm>
            <a:off x="71754" y="961439"/>
            <a:ext cx="4063828" cy="465448"/>
          </a:xfrm>
          <a:prstGeom prst="rect">
            <a:avLst/>
          </a:prstGeom>
          <a:noFill/>
        </p:spPr>
        <p:txBody>
          <a:bodyPr wrap="square">
            <a:spAutoFit/>
          </a:bodyPr>
          <a:lstStyle/>
          <a:p>
            <a:pPr>
              <a:lnSpc>
                <a:spcPct val="150000"/>
              </a:lnSpc>
            </a:pPr>
            <a:r>
              <a:rPr lang="zh-CN" altLang="en-US" sz="1800" b="1" dirty="0">
                <a:solidFill>
                  <a:srgbClr val="0070C0"/>
                </a:solidFill>
                <a:effectLst/>
              </a:rPr>
              <a:t>编码过程 </a:t>
            </a:r>
            <a:r>
              <a:rPr lang="en-US" altLang="zh-CN" sz="1800" b="1" dirty="0">
                <a:solidFill>
                  <a:srgbClr val="0070C0"/>
                </a:solidFill>
                <a:effectLst/>
              </a:rPr>
              <a:t>——</a:t>
            </a:r>
            <a:r>
              <a:rPr lang="zh-CN" altLang="en-US" sz="1800" b="1" dirty="0">
                <a:solidFill>
                  <a:srgbClr val="0070C0"/>
                </a:solidFill>
                <a:effectLst/>
              </a:rPr>
              <a:t> </a:t>
            </a:r>
            <a:r>
              <a:rPr lang="en-US" altLang="zh-CN" b="1" dirty="0">
                <a:solidFill>
                  <a:srgbClr val="0070C0"/>
                </a:solidFill>
              </a:rPr>
              <a:t>Multi-Head Attention</a:t>
            </a:r>
            <a:endParaRPr lang="en-US" altLang="zh-CN" sz="1800" b="1" dirty="0">
              <a:solidFill>
                <a:srgbClr val="0070C0"/>
              </a:solidFill>
              <a:effectLst/>
            </a:endParaRPr>
          </a:p>
        </p:txBody>
      </p:sp>
      <p:grpSp>
        <p:nvGrpSpPr>
          <p:cNvPr id="10" name="组合 9">
            <a:extLst>
              <a:ext uri="{FF2B5EF4-FFF2-40B4-BE49-F238E27FC236}">
                <a16:creationId xmlns:a16="http://schemas.microsoft.com/office/drawing/2014/main" id="{286495A8-1F4D-5CC0-9263-87F0A2F9C454}"/>
              </a:ext>
            </a:extLst>
          </p:cNvPr>
          <p:cNvGrpSpPr/>
          <p:nvPr/>
        </p:nvGrpSpPr>
        <p:grpSpPr>
          <a:xfrm>
            <a:off x="943948" y="2198633"/>
            <a:ext cx="9187702" cy="4521571"/>
            <a:chOff x="943948" y="2198633"/>
            <a:chExt cx="9187702" cy="4521571"/>
          </a:xfrm>
        </p:grpSpPr>
        <p:grpSp>
          <p:nvGrpSpPr>
            <p:cNvPr id="9" name="组合 8">
              <a:extLst>
                <a:ext uri="{FF2B5EF4-FFF2-40B4-BE49-F238E27FC236}">
                  <a16:creationId xmlns:a16="http://schemas.microsoft.com/office/drawing/2014/main" id="{2C39C76E-07E6-E20C-5DB2-18E9089A84A5}"/>
                </a:ext>
              </a:extLst>
            </p:cNvPr>
            <p:cNvGrpSpPr/>
            <p:nvPr/>
          </p:nvGrpSpPr>
          <p:grpSpPr>
            <a:xfrm>
              <a:off x="2060349" y="2199904"/>
              <a:ext cx="8071301" cy="4520300"/>
              <a:chOff x="2060349" y="2199904"/>
              <a:chExt cx="8071301" cy="4520300"/>
            </a:xfrm>
          </p:grpSpPr>
          <p:pic>
            <p:nvPicPr>
              <p:cNvPr id="2" name="图片 1">
                <a:extLst>
                  <a:ext uri="{FF2B5EF4-FFF2-40B4-BE49-F238E27FC236}">
                    <a16:creationId xmlns:a16="http://schemas.microsoft.com/office/drawing/2014/main" id="{B7CF16BA-79C0-0169-545F-23E065C264FE}"/>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060349" y="2201175"/>
                <a:ext cx="8071301" cy="4519029"/>
              </a:xfrm>
              <a:prstGeom prst="rect">
                <a:avLst/>
              </a:prstGeom>
            </p:spPr>
          </p:pic>
          <p:sp>
            <p:nvSpPr>
              <p:cNvPr id="6" name="矩形 5">
                <a:extLst>
                  <a:ext uri="{FF2B5EF4-FFF2-40B4-BE49-F238E27FC236}">
                    <a16:creationId xmlns:a16="http://schemas.microsoft.com/office/drawing/2014/main" id="{1C3A4E49-291E-9680-CF14-A7A58D575F92}"/>
                  </a:ext>
                </a:extLst>
              </p:cNvPr>
              <p:cNvSpPr/>
              <p:nvPr/>
            </p:nvSpPr>
            <p:spPr>
              <a:xfrm>
                <a:off x="2060349" y="2199904"/>
                <a:ext cx="1116401" cy="172045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pic>
          <p:nvPicPr>
            <p:cNvPr id="8" name="图片 7">
              <a:extLst>
                <a:ext uri="{FF2B5EF4-FFF2-40B4-BE49-F238E27FC236}">
                  <a16:creationId xmlns:a16="http://schemas.microsoft.com/office/drawing/2014/main" id="{4B724A63-BDCA-A244-32F6-31C19940C9B7}"/>
                </a:ext>
              </a:extLst>
            </p:cNvPr>
            <p:cNvPicPr>
              <a:picLocks noChangeAspect="1"/>
            </p:cNvPicPr>
            <p:nvPr/>
          </p:nvPicPr>
          <p:blipFill rotWithShape="1">
            <a:blip r:embed="rId4">
              <a:extLst>
                <a:ext uri="{28A0092B-C50C-407E-A947-70E740481C1C}">
                  <a14:useLocalDpi xmlns:a14="http://schemas.microsoft.com/office/drawing/2010/main" val="0"/>
                </a:ext>
              </a:extLst>
            </a:blip>
            <a:srcRect r="86168" b="66044"/>
            <a:stretch/>
          </p:blipFill>
          <p:spPr>
            <a:xfrm>
              <a:off x="943948" y="2198633"/>
              <a:ext cx="1116401" cy="1534472"/>
            </a:xfrm>
            <a:prstGeom prst="rect">
              <a:avLst/>
            </a:prstGeom>
          </p:spPr>
        </p:pic>
      </p:grpSp>
      <p:sp>
        <p:nvSpPr>
          <p:cNvPr id="11" name="矩形 10">
            <a:extLst>
              <a:ext uri="{FF2B5EF4-FFF2-40B4-BE49-F238E27FC236}">
                <a16:creationId xmlns:a16="http://schemas.microsoft.com/office/drawing/2014/main" id="{55CBA51B-7F2D-52EB-59D0-F6088D0817AF}"/>
              </a:ext>
            </a:extLst>
          </p:cNvPr>
          <p:cNvSpPr/>
          <p:nvPr/>
        </p:nvSpPr>
        <p:spPr>
          <a:xfrm>
            <a:off x="2028498" y="2094812"/>
            <a:ext cx="2280744" cy="45477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3" name="矩形 12">
            <a:extLst>
              <a:ext uri="{FF2B5EF4-FFF2-40B4-BE49-F238E27FC236}">
                <a16:creationId xmlns:a16="http://schemas.microsoft.com/office/drawing/2014/main" id="{EEEA6A9C-0499-DCE2-716C-5FE7F45032BB}"/>
              </a:ext>
            </a:extLst>
          </p:cNvPr>
          <p:cNvSpPr/>
          <p:nvPr/>
        </p:nvSpPr>
        <p:spPr>
          <a:xfrm>
            <a:off x="4309242" y="2093541"/>
            <a:ext cx="1639613" cy="45477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4" name="矩形 13">
            <a:extLst>
              <a:ext uri="{FF2B5EF4-FFF2-40B4-BE49-F238E27FC236}">
                <a16:creationId xmlns:a16="http://schemas.microsoft.com/office/drawing/2014/main" id="{AA6A690B-7C08-AA1B-78B0-73CA6612EAB6}"/>
              </a:ext>
            </a:extLst>
          </p:cNvPr>
          <p:cNvSpPr/>
          <p:nvPr/>
        </p:nvSpPr>
        <p:spPr>
          <a:xfrm>
            <a:off x="5948855" y="2093541"/>
            <a:ext cx="1439595" cy="45477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5" name="矩形 14">
            <a:extLst>
              <a:ext uri="{FF2B5EF4-FFF2-40B4-BE49-F238E27FC236}">
                <a16:creationId xmlns:a16="http://schemas.microsoft.com/office/drawing/2014/main" id="{B26F70F2-3CCF-E097-A86B-509198E3F0FA}"/>
              </a:ext>
            </a:extLst>
          </p:cNvPr>
          <p:cNvSpPr/>
          <p:nvPr/>
        </p:nvSpPr>
        <p:spPr>
          <a:xfrm>
            <a:off x="7388450" y="2093541"/>
            <a:ext cx="2743200" cy="454772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3693038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2" fill="hold" grpId="0" nodeType="clickEffect">
                                  <p:stCondLst>
                                    <p:cond delay="0"/>
                                  </p:stCondLst>
                                  <p:childTnLst>
                                    <p:anim calcmode="lin" valueType="num">
                                      <p:cBhvr additive="base">
                                        <p:cTn id="6" dur="500"/>
                                        <p:tgtEl>
                                          <p:spTgt spid="11"/>
                                        </p:tgtEl>
                                        <p:attrNameLst>
                                          <p:attrName>ppt_x</p:attrName>
                                        </p:attrNameLst>
                                      </p:cBhvr>
                                      <p:tavLst>
                                        <p:tav tm="0">
                                          <p:val>
                                            <p:strVal val="#ppt_x"/>
                                          </p:val>
                                        </p:tav>
                                        <p:tav tm="100000">
                                          <p:val>
                                            <p:strVal val="#ppt_x+#ppt_w*1.125000"/>
                                          </p:val>
                                        </p:tav>
                                      </p:tavLst>
                                    </p:anim>
                                    <p:animEffect transition="out" filter="wipe(right)">
                                      <p:cBhvr>
                                        <p:cTn id="7" dur="500"/>
                                        <p:tgtEl>
                                          <p:spTgt spid="11"/>
                                        </p:tgtEl>
                                      </p:cBhvr>
                                    </p:animEffect>
                                    <p:set>
                                      <p:cBhvr>
                                        <p:cTn id="8" dur="1" fill="hold">
                                          <p:stCondLst>
                                            <p:cond delay="499"/>
                                          </p:stCondLst>
                                        </p:cTn>
                                        <p:tgtEl>
                                          <p:spTgt spid="11"/>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xit" presetSubtype="2" fill="hold" grpId="0" nodeType="clickEffect">
                                  <p:stCondLst>
                                    <p:cond delay="0"/>
                                  </p:stCondLst>
                                  <p:childTnLst>
                                    <p:anim calcmode="lin" valueType="num">
                                      <p:cBhvr additive="base">
                                        <p:cTn id="12" dur="500"/>
                                        <p:tgtEl>
                                          <p:spTgt spid="13"/>
                                        </p:tgtEl>
                                        <p:attrNameLst>
                                          <p:attrName>ppt_x</p:attrName>
                                        </p:attrNameLst>
                                      </p:cBhvr>
                                      <p:tavLst>
                                        <p:tav tm="0">
                                          <p:val>
                                            <p:strVal val="#ppt_x"/>
                                          </p:val>
                                        </p:tav>
                                        <p:tav tm="100000">
                                          <p:val>
                                            <p:strVal val="#ppt_x+#ppt_w*1.125000"/>
                                          </p:val>
                                        </p:tav>
                                      </p:tavLst>
                                    </p:anim>
                                    <p:animEffect transition="out" filter="wipe(right)">
                                      <p:cBhvr>
                                        <p:cTn id="13" dur="500"/>
                                        <p:tgtEl>
                                          <p:spTgt spid="13"/>
                                        </p:tgtEl>
                                      </p:cBhvr>
                                    </p:animEffect>
                                    <p:set>
                                      <p:cBhvr>
                                        <p:cTn id="14" dur="1" fill="hold">
                                          <p:stCondLst>
                                            <p:cond delay="499"/>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2" presetClass="exit" presetSubtype="2" fill="hold" grpId="0" nodeType="clickEffect">
                                  <p:stCondLst>
                                    <p:cond delay="0"/>
                                  </p:stCondLst>
                                  <p:childTnLst>
                                    <p:anim calcmode="lin" valueType="num">
                                      <p:cBhvr additive="base">
                                        <p:cTn id="18" dur="500"/>
                                        <p:tgtEl>
                                          <p:spTgt spid="14"/>
                                        </p:tgtEl>
                                        <p:attrNameLst>
                                          <p:attrName>ppt_x</p:attrName>
                                        </p:attrNameLst>
                                      </p:cBhvr>
                                      <p:tavLst>
                                        <p:tav tm="0">
                                          <p:val>
                                            <p:strVal val="#ppt_x"/>
                                          </p:val>
                                        </p:tav>
                                        <p:tav tm="100000">
                                          <p:val>
                                            <p:strVal val="#ppt_x+#ppt_w*1.125000"/>
                                          </p:val>
                                        </p:tav>
                                      </p:tavLst>
                                    </p:anim>
                                    <p:animEffect transition="out" filter="wipe(right)">
                                      <p:cBhvr>
                                        <p:cTn id="19" dur="500"/>
                                        <p:tgtEl>
                                          <p:spTgt spid="14"/>
                                        </p:tgtEl>
                                      </p:cBhvr>
                                    </p:animEffect>
                                    <p:set>
                                      <p:cBhvr>
                                        <p:cTn id="20" dur="1" fill="hold">
                                          <p:stCondLst>
                                            <p:cond delay="499"/>
                                          </p:stCondLst>
                                        </p:cTn>
                                        <p:tgtEl>
                                          <p:spTgt spid="14"/>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2" presetClass="exit" presetSubtype="2" fill="hold" grpId="0" nodeType="clickEffect">
                                  <p:stCondLst>
                                    <p:cond delay="0"/>
                                  </p:stCondLst>
                                  <p:childTnLst>
                                    <p:anim calcmode="lin" valueType="num">
                                      <p:cBhvr additive="base">
                                        <p:cTn id="24" dur="500"/>
                                        <p:tgtEl>
                                          <p:spTgt spid="15"/>
                                        </p:tgtEl>
                                        <p:attrNameLst>
                                          <p:attrName>ppt_x</p:attrName>
                                        </p:attrNameLst>
                                      </p:cBhvr>
                                      <p:tavLst>
                                        <p:tav tm="0">
                                          <p:val>
                                            <p:strVal val="#ppt_x"/>
                                          </p:val>
                                        </p:tav>
                                        <p:tav tm="100000">
                                          <p:val>
                                            <p:strVal val="#ppt_x+#ppt_w*1.125000"/>
                                          </p:val>
                                        </p:tav>
                                      </p:tavLst>
                                    </p:anim>
                                    <p:animEffect transition="out" filter="wipe(right)">
                                      <p:cBhvr>
                                        <p:cTn id="25" dur="500"/>
                                        <p:tgtEl>
                                          <p:spTgt spid="15"/>
                                        </p:tgtEl>
                                      </p:cBhvr>
                                    </p:animEffect>
                                    <p:set>
                                      <p:cBhvr>
                                        <p:cTn id="26" dur="1" fill="hold">
                                          <p:stCondLst>
                                            <p:cond delay="499"/>
                                          </p:stCondLst>
                                        </p:cTn>
                                        <p:tgtEl>
                                          <p:spTgt spid="1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P spid="1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67010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工作流程</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19</a:t>
            </a:fld>
            <a:endParaRPr lang="en-US"/>
          </a:p>
        </p:txBody>
      </p:sp>
      <p:pic>
        <p:nvPicPr>
          <p:cNvPr id="2" name="图片 1">
            <a:extLst>
              <a:ext uri="{FF2B5EF4-FFF2-40B4-BE49-F238E27FC236}">
                <a16:creationId xmlns:a16="http://schemas.microsoft.com/office/drawing/2014/main" id="{D0EE6DF9-27B5-2085-9153-6BB45515016A}"/>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3963564" y="2572339"/>
            <a:ext cx="3698566" cy="3327021"/>
          </a:xfrm>
          <a:prstGeom prst="rect">
            <a:avLst/>
          </a:prstGeom>
        </p:spPr>
      </p:pic>
      <p:pic>
        <p:nvPicPr>
          <p:cNvPr id="4" name="图片 3">
            <a:extLst>
              <a:ext uri="{FF2B5EF4-FFF2-40B4-BE49-F238E27FC236}">
                <a16:creationId xmlns:a16="http://schemas.microsoft.com/office/drawing/2014/main" id="{E12B8436-BDFE-0AA9-6A22-129899E68EB7}"/>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855375" y="2572338"/>
            <a:ext cx="3408567" cy="3327022"/>
          </a:xfrm>
          <a:prstGeom prst="rect">
            <a:avLst/>
          </a:prstGeom>
        </p:spPr>
      </p:pic>
      <p:pic>
        <p:nvPicPr>
          <p:cNvPr id="6" name="Picture 2">
            <a:extLst>
              <a:ext uri="{FF2B5EF4-FFF2-40B4-BE49-F238E27FC236}">
                <a16:creationId xmlns:a16="http://schemas.microsoft.com/office/drawing/2014/main" id="{20710673-6FA4-ACF0-C31A-1306642ADF2F}"/>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754" y="2488130"/>
            <a:ext cx="3698565" cy="3495439"/>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96A413FD-C0CC-3FAD-E8B7-F92AFCA7E27D}"/>
              </a:ext>
            </a:extLst>
          </p:cNvPr>
          <p:cNvSpPr txBox="1"/>
          <p:nvPr/>
        </p:nvSpPr>
        <p:spPr>
          <a:xfrm>
            <a:off x="71754" y="961439"/>
            <a:ext cx="4063828" cy="465448"/>
          </a:xfrm>
          <a:prstGeom prst="rect">
            <a:avLst/>
          </a:prstGeom>
          <a:noFill/>
        </p:spPr>
        <p:txBody>
          <a:bodyPr wrap="square">
            <a:spAutoFit/>
          </a:bodyPr>
          <a:lstStyle/>
          <a:p>
            <a:pPr>
              <a:lnSpc>
                <a:spcPct val="150000"/>
              </a:lnSpc>
            </a:pPr>
            <a:r>
              <a:rPr lang="zh-CN" altLang="en-US" sz="1800" b="1" dirty="0">
                <a:solidFill>
                  <a:srgbClr val="0070C0"/>
                </a:solidFill>
                <a:effectLst/>
              </a:rPr>
              <a:t>编码过程 </a:t>
            </a:r>
            <a:r>
              <a:rPr lang="en-US" altLang="zh-CN" sz="1800" b="1" dirty="0">
                <a:solidFill>
                  <a:srgbClr val="0070C0"/>
                </a:solidFill>
                <a:effectLst/>
              </a:rPr>
              <a:t>——</a:t>
            </a:r>
            <a:r>
              <a:rPr lang="zh-CN" altLang="en-US" sz="1800" b="1" dirty="0">
                <a:solidFill>
                  <a:srgbClr val="0070C0"/>
                </a:solidFill>
                <a:effectLst/>
              </a:rPr>
              <a:t> </a:t>
            </a:r>
            <a:r>
              <a:rPr lang="en-US" altLang="zh-CN" b="1" dirty="0">
                <a:solidFill>
                  <a:srgbClr val="0070C0"/>
                </a:solidFill>
              </a:rPr>
              <a:t>Multi-Head Attention</a:t>
            </a:r>
            <a:endParaRPr lang="en-US" altLang="zh-CN" sz="1800" b="1" dirty="0">
              <a:solidFill>
                <a:srgbClr val="0070C0"/>
              </a:solidFill>
              <a:effectLst/>
            </a:endParaRPr>
          </a:p>
        </p:txBody>
      </p:sp>
      <p:sp>
        <p:nvSpPr>
          <p:cNvPr id="8" name="文本框 7">
            <a:extLst>
              <a:ext uri="{FF2B5EF4-FFF2-40B4-BE49-F238E27FC236}">
                <a16:creationId xmlns:a16="http://schemas.microsoft.com/office/drawing/2014/main" id="{F9A44D49-0EEA-5AC3-7E2B-5640C2296535}"/>
              </a:ext>
            </a:extLst>
          </p:cNvPr>
          <p:cNvSpPr txBox="1"/>
          <p:nvPr/>
        </p:nvSpPr>
        <p:spPr>
          <a:xfrm>
            <a:off x="1352611" y="1949945"/>
            <a:ext cx="1136850" cy="369332"/>
          </a:xfrm>
          <a:prstGeom prst="rect">
            <a:avLst/>
          </a:prstGeom>
          <a:noFill/>
        </p:spPr>
        <p:txBody>
          <a:bodyPr wrap="none" rtlCol="0">
            <a:spAutoFit/>
          </a:bodyPr>
          <a:lstStyle/>
          <a:p>
            <a:r>
              <a:rPr kumimoji="1" lang="en-US" altLang="zh-CN" dirty="0"/>
              <a:t>One-Head</a:t>
            </a:r>
            <a:endParaRPr kumimoji="1" lang="zh-CN" altLang="en-US" dirty="0"/>
          </a:p>
        </p:txBody>
      </p:sp>
      <p:sp>
        <p:nvSpPr>
          <p:cNvPr id="9" name="文本框 8">
            <a:extLst>
              <a:ext uri="{FF2B5EF4-FFF2-40B4-BE49-F238E27FC236}">
                <a16:creationId xmlns:a16="http://schemas.microsoft.com/office/drawing/2014/main" id="{B0A9BF47-D2ED-0BDA-0459-0EC634C21003}"/>
              </a:ext>
            </a:extLst>
          </p:cNvPr>
          <p:cNvSpPr txBox="1"/>
          <p:nvPr/>
        </p:nvSpPr>
        <p:spPr>
          <a:xfrm>
            <a:off x="5200628" y="1949945"/>
            <a:ext cx="1224438" cy="369332"/>
          </a:xfrm>
          <a:prstGeom prst="rect">
            <a:avLst/>
          </a:prstGeom>
          <a:noFill/>
        </p:spPr>
        <p:txBody>
          <a:bodyPr wrap="none" rtlCol="0">
            <a:spAutoFit/>
          </a:bodyPr>
          <a:lstStyle/>
          <a:p>
            <a:r>
              <a:rPr kumimoji="1" lang="en-US" altLang="zh-CN" dirty="0"/>
              <a:t>Two-Heads</a:t>
            </a:r>
            <a:endParaRPr kumimoji="1" lang="zh-CN" altLang="en-US" dirty="0"/>
          </a:p>
        </p:txBody>
      </p:sp>
      <p:sp>
        <p:nvSpPr>
          <p:cNvPr id="10" name="文本框 9">
            <a:extLst>
              <a:ext uri="{FF2B5EF4-FFF2-40B4-BE49-F238E27FC236}">
                <a16:creationId xmlns:a16="http://schemas.microsoft.com/office/drawing/2014/main" id="{A57BC3A4-E147-71CD-4EA0-FB23BA061C06}"/>
              </a:ext>
            </a:extLst>
          </p:cNvPr>
          <p:cNvSpPr txBox="1"/>
          <p:nvPr/>
        </p:nvSpPr>
        <p:spPr>
          <a:xfrm>
            <a:off x="8947439" y="1949945"/>
            <a:ext cx="1075936" cy="369332"/>
          </a:xfrm>
          <a:prstGeom prst="rect">
            <a:avLst/>
          </a:prstGeom>
          <a:noFill/>
        </p:spPr>
        <p:txBody>
          <a:bodyPr wrap="none" rtlCol="0">
            <a:spAutoFit/>
          </a:bodyPr>
          <a:lstStyle/>
          <a:p>
            <a:r>
              <a:rPr kumimoji="1" lang="en-US" altLang="zh-CN" dirty="0"/>
              <a:t>All-Heads</a:t>
            </a:r>
            <a:endParaRPr kumimoji="1" lang="zh-CN" altLang="en-US" dirty="0"/>
          </a:p>
        </p:txBody>
      </p:sp>
    </p:spTree>
    <p:extLst>
      <p:ext uri="{BB962C8B-B14F-4D97-AF65-F5344CB8AC3E}">
        <p14:creationId xmlns:p14="http://schemas.microsoft.com/office/powerpoint/2010/main" val="36324851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ppt_x</p:attrName>
                                        </p:attrNameLst>
                                      </p:cBhvr>
                                      <p:tavLst>
                                        <p:tav tm="0">
                                          <p:val>
                                            <p:strVal val="#ppt_x-#ppt_w*1.125000"/>
                                          </p:val>
                                        </p:tav>
                                        <p:tav tm="100000">
                                          <p:val>
                                            <p:strVal val="#ppt_x"/>
                                          </p:val>
                                        </p:tav>
                                      </p:tavLst>
                                    </p:anim>
                                    <p:animEffect transition="in" filter="wipe(right)">
                                      <p:cBhvr>
                                        <p:cTn id="8" dur="500"/>
                                        <p:tgtEl>
                                          <p:spTgt spid="2"/>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p:tgtEl>
                                          <p:spTgt spid="9"/>
                                        </p:tgtEl>
                                        <p:attrNameLst>
                                          <p:attrName>ppt_x</p:attrName>
                                        </p:attrNameLst>
                                      </p:cBhvr>
                                      <p:tavLst>
                                        <p:tav tm="0">
                                          <p:val>
                                            <p:strVal val="#ppt_x-#ppt_w*1.125000"/>
                                          </p:val>
                                        </p:tav>
                                        <p:tav tm="100000">
                                          <p:val>
                                            <p:strVal val="#ppt_x"/>
                                          </p:val>
                                        </p:tav>
                                      </p:tavLst>
                                    </p:anim>
                                    <p:animEffect transition="in" filter="wipe(righ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ppt_x</p:attrName>
                                        </p:attrNameLst>
                                      </p:cBhvr>
                                      <p:tavLst>
                                        <p:tav tm="0">
                                          <p:val>
                                            <p:strVal val="#ppt_x-#ppt_w*1.125000"/>
                                          </p:val>
                                        </p:tav>
                                        <p:tav tm="100000">
                                          <p:val>
                                            <p:strVal val="#ppt_x"/>
                                          </p:val>
                                        </p:tav>
                                      </p:tavLst>
                                    </p:anim>
                                    <p:animEffect transition="in" filter="wipe(right)">
                                      <p:cBhvr>
                                        <p:cTn id="18" dur="500"/>
                                        <p:tgtEl>
                                          <p:spTgt spid="10"/>
                                        </p:tgtEl>
                                      </p:cBhvr>
                                    </p:animEffect>
                                  </p:childTnLst>
                                </p:cTn>
                              </p:par>
                              <p:par>
                                <p:cTn id="19" presetID="12" presetClass="entr" presetSubtype="8" fill="hold" nodeType="withEffect">
                                  <p:stCondLst>
                                    <p:cond delay="0"/>
                                  </p:stCondLst>
                                  <p:childTnLst>
                                    <p:set>
                                      <p:cBhvr>
                                        <p:cTn id="20" dur="1" fill="hold">
                                          <p:stCondLst>
                                            <p:cond delay="0"/>
                                          </p:stCondLst>
                                        </p:cTn>
                                        <p:tgtEl>
                                          <p:spTgt spid="4"/>
                                        </p:tgtEl>
                                        <p:attrNameLst>
                                          <p:attrName>style.visibility</p:attrName>
                                        </p:attrNameLst>
                                      </p:cBhvr>
                                      <p:to>
                                        <p:strVal val="visible"/>
                                      </p:to>
                                    </p:set>
                                    <p:anim calcmode="lin" valueType="num">
                                      <p:cBhvr additive="base">
                                        <p:cTn id="21" dur="500"/>
                                        <p:tgtEl>
                                          <p:spTgt spid="4"/>
                                        </p:tgtEl>
                                        <p:attrNameLst>
                                          <p:attrName>ppt_x</p:attrName>
                                        </p:attrNameLst>
                                      </p:cBhvr>
                                      <p:tavLst>
                                        <p:tav tm="0">
                                          <p:val>
                                            <p:strVal val="#ppt_x-#ppt_w*1.125000"/>
                                          </p:val>
                                        </p:tav>
                                        <p:tav tm="100000">
                                          <p:val>
                                            <p:strVal val="#ppt_x"/>
                                          </p:val>
                                        </p:tav>
                                      </p:tavLst>
                                    </p:anim>
                                    <p:animEffect transition="in" filter="wipe(right)">
                                      <p:cBhvr>
                                        <p:cTn id="2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sp>
        <p:nvSpPr>
          <p:cNvPr id="11" name="文本框 10">
            <a:extLst>
              <a:ext uri="{FF2B5EF4-FFF2-40B4-BE49-F238E27FC236}">
                <a16:creationId xmlns:a16="http://schemas.microsoft.com/office/drawing/2014/main" id="{A38F9160-0F64-BB79-CFEB-488ADDDF4EB9}"/>
              </a:ext>
            </a:extLst>
          </p:cNvPr>
          <p:cNvSpPr txBox="1"/>
          <p:nvPr/>
        </p:nvSpPr>
        <p:spPr>
          <a:xfrm>
            <a:off x="27037" y="1177664"/>
            <a:ext cx="5788917" cy="369332"/>
          </a:xfrm>
          <a:prstGeom prst="rect">
            <a:avLst/>
          </a:prstGeom>
          <a:noFill/>
        </p:spPr>
        <p:txBody>
          <a:bodyPr wrap="square" rtlCol="0">
            <a:spAutoFit/>
          </a:bodyPr>
          <a:lstStyle/>
          <a:p>
            <a:r>
              <a:rPr kumimoji="1" lang="en-US" altLang="zh-CN" b="1" dirty="0"/>
              <a:t>Seq2Seq</a:t>
            </a:r>
            <a:r>
              <a:rPr kumimoji="1" lang="zh-CN" altLang="en-US" b="1" dirty="0"/>
              <a:t> 任务示例</a:t>
            </a:r>
            <a:r>
              <a:rPr kumimoji="1" lang="en-US" altLang="zh-CN" b="1" dirty="0"/>
              <a:t>——NMT (</a:t>
            </a:r>
            <a:r>
              <a:rPr kumimoji="1" lang="en" altLang="zh-CN" b="1" dirty="0"/>
              <a:t>Neural Machine Translation</a:t>
            </a:r>
            <a:r>
              <a:rPr kumimoji="1" lang="en-US" altLang="zh-CN" b="1" dirty="0"/>
              <a:t>)</a:t>
            </a:r>
            <a:endParaRPr kumimoji="1" lang="zh-CN" altLang="en-US" b="1" dirty="0"/>
          </a:p>
        </p:txBody>
      </p:sp>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235629"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Why</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Transformer ?</a:t>
            </a: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2</a:t>
            </a:fld>
            <a:endParaRPr lang="en-US"/>
          </a:p>
        </p:txBody>
      </p:sp>
      <p:pic>
        <p:nvPicPr>
          <p:cNvPr id="4" name="图片 3" descr="Seq2Seq 任务示例">
            <a:extLst>
              <a:ext uri="{FF2B5EF4-FFF2-40B4-BE49-F238E27FC236}">
                <a16:creationId xmlns:a16="http://schemas.microsoft.com/office/drawing/2014/main" id="{C4EC8918-3B9E-C458-448E-48358CDAD4C6}"/>
              </a:ext>
              <a:ext uri="{C183D7F6-B498-43B3-948B-1728B52AA6E4}">
                <adec:decorative xmlns:adec="http://schemas.microsoft.com/office/drawing/2017/decorative" val="0"/>
              </a:ext>
            </a:extLst>
          </p:cNvPr>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97701" y="1762679"/>
            <a:ext cx="4038034" cy="1937474"/>
          </a:xfrm>
          <a:prstGeom prst="rect">
            <a:avLst/>
          </a:prstGeom>
        </p:spPr>
      </p:pic>
      <p:sp>
        <p:nvSpPr>
          <p:cNvPr id="5" name="文本框 4">
            <a:extLst>
              <a:ext uri="{FF2B5EF4-FFF2-40B4-BE49-F238E27FC236}">
                <a16:creationId xmlns:a16="http://schemas.microsoft.com/office/drawing/2014/main" id="{5119ED85-1B25-ACA2-965F-C00B5F7EFE27}"/>
              </a:ext>
            </a:extLst>
          </p:cNvPr>
          <p:cNvSpPr txBox="1"/>
          <p:nvPr/>
        </p:nvSpPr>
        <p:spPr>
          <a:xfrm>
            <a:off x="74717" y="4159032"/>
            <a:ext cx="4484002" cy="369332"/>
          </a:xfrm>
          <a:prstGeom prst="rect">
            <a:avLst/>
          </a:prstGeom>
          <a:noFill/>
        </p:spPr>
        <p:txBody>
          <a:bodyPr wrap="square">
            <a:spAutoFit/>
          </a:bodyPr>
          <a:lstStyle/>
          <a:p>
            <a:pPr algn="l"/>
            <a:r>
              <a:rPr kumimoji="1" lang="en-US" altLang="zh-CN" b="1" dirty="0"/>
              <a:t>Encoder-Decoder</a:t>
            </a:r>
            <a:r>
              <a:rPr kumimoji="1" lang="zh-CN" altLang="en-US" b="1" dirty="0"/>
              <a:t> 框架</a:t>
            </a:r>
            <a:r>
              <a:rPr lang="zh-CN" altLang="en-US" b="1" i="0" dirty="0">
                <a:solidFill>
                  <a:srgbClr val="000000"/>
                </a:solidFill>
                <a:effectLst/>
                <a:latin typeface="Optima-Regular"/>
              </a:rPr>
              <a:t>（编码器</a:t>
            </a:r>
            <a:r>
              <a:rPr lang="en-US" altLang="zh-CN" b="1" i="0" dirty="0">
                <a:solidFill>
                  <a:srgbClr val="000000"/>
                </a:solidFill>
                <a:effectLst/>
                <a:latin typeface="Optima-Regular"/>
              </a:rPr>
              <a:t>+</a:t>
            </a:r>
            <a:r>
              <a:rPr lang="zh-CN" altLang="en-US" b="1" i="0" dirty="0">
                <a:solidFill>
                  <a:srgbClr val="000000"/>
                </a:solidFill>
                <a:effectLst/>
                <a:latin typeface="Optima-Regular"/>
              </a:rPr>
              <a:t>解码器）</a:t>
            </a:r>
          </a:p>
        </p:txBody>
      </p:sp>
      <p:pic>
        <p:nvPicPr>
          <p:cNvPr id="7" name="图片 6" descr="图形用户界面, 图示&#10;&#10;描述已自动生成">
            <a:extLst>
              <a:ext uri="{FF2B5EF4-FFF2-40B4-BE49-F238E27FC236}">
                <a16:creationId xmlns:a16="http://schemas.microsoft.com/office/drawing/2014/main" id="{8E721003-0F2B-A904-B62A-423146EA2B7C}"/>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1755" y="4744588"/>
            <a:ext cx="5041959" cy="1783360"/>
          </a:xfrm>
          <a:prstGeom prst="rect">
            <a:avLst/>
          </a:prstGeom>
        </p:spPr>
      </p:pic>
      <p:sp>
        <p:nvSpPr>
          <p:cNvPr id="2" name="文本框 1">
            <a:extLst>
              <a:ext uri="{FF2B5EF4-FFF2-40B4-BE49-F238E27FC236}">
                <a16:creationId xmlns:a16="http://schemas.microsoft.com/office/drawing/2014/main" id="{55606101-912D-2572-22BD-6BB8F499F706}"/>
              </a:ext>
            </a:extLst>
          </p:cNvPr>
          <p:cNvSpPr txBox="1"/>
          <p:nvPr/>
        </p:nvSpPr>
        <p:spPr>
          <a:xfrm>
            <a:off x="5815955" y="1179671"/>
            <a:ext cx="6031393" cy="369332"/>
          </a:xfrm>
          <a:prstGeom prst="rect">
            <a:avLst/>
          </a:prstGeom>
          <a:noFill/>
        </p:spPr>
        <p:txBody>
          <a:bodyPr wrap="square" rtlCol="0">
            <a:spAutoFit/>
          </a:bodyPr>
          <a:lstStyle/>
          <a:p>
            <a:r>
              <a:rPr kumimoji="1" lang="en-US" altLang="zh-CN" b="1" dirty="0"/>
              <a:t>Seq2Seq</a:t>
            </a:r>
            <a:r>
              <a:rPr kumimoji="1" lang="zh-CN" altLang="en-US" b="1" dirty="0"/>
              <a:t>模型示例</a:t>
            </a:r>
            <a:r>
              <a:rPr kumimoji="1" lang="en-US" altLang="zh-CN" b="1" dirty="0"/>
              <a:t>——RNN (Recurrent Neural Network)</a:t>
            </a:r>
            <a:endParaRPr kumimoji="1" lang="zh-CN" altLang="en-US" b="1" dirty="0"/>
          </a:p>
        </p:txBody>
      </p:sp>
      <p:pic>
        <p:nvPicPr>
          <p:cNvPr id="6" name="Picture 2">
            <a:extLst>
              <a:ext uri="{FF2B5EF4-FFF2-40B4-BE49-F238E27FC236}">
                <a16:creationId xmlns:a16="http://schemas.microsoft.com/office/drawing/2014/main" id="{60FF931A-0986-D4E1-2BA4-8E310D0DA6C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37514" y="1911449"/>
            <a:ext cx="4199602" cy="163828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26E6887C-D8E7-75D8-3544-5AE7D762F1FE}"/>
              </a:ext>
            </a:extLst>
          </p:cNvPr>
          <p:cNvPicPr>
            <a:picLocks noChangeAspect="1" noChangeArrowheads="1"/>
          </p:cNvPicPr>
          <p:nvPr/>
        </p:nvPicPr>
        <p:blipFill rotWithShape="1">
          <a:blip r:embed="rId7">
            <a:clrChange>
              <a:clrFrom>
                <a:srgbClr val="FEFCFE"/>
              </a:clrFrom>
              <a:clrTo>
                <a:srgbClr val="FEFCFE">
                  <a:alpha val="0"/>
                </a:srgbClr>
              </a:clrTo>
            </a:clrChange>
            <a:extLst>
              <a:ext uri="{28A0092B-C50C-407E-A947-70E740481C1C}">
                <a14:useLocalDpi xmlns:a14="http://schemas.microsoft.com/office/drawing/2010/main" val="0"/>
              </a:ext>
            </a:extLst>
          </a:blip>
          <a:srcRect t="7636" b="11307"/>
          <a:stretch/>
        </p:blipFill>
        <p:spPr bwMode="auto">
          <a:xfrm>
            <a:off x="5373851" y="4175016"/>
            <a:ext cx="6473497" cy="23175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1575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par>
                                <p:cTn id="16" presetID="3" presetClass="entr" presetSubtype="10" fill="hold"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blinds(horizontal)">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67010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工作流程</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20</a:t>
            </a:fld>
            <a:endParaRPr lang="en-US"/>
          </a:p>
        </p:txBody>
      </p:sp>
      <p:sp>
        <p:nvSpPr>
          <p:cNvPr id="10" name="文本框 9">
            <a:extLst>
              <a:ext uri="{FF2B5EF4-FFF2-40B4-BE49-F238E27FC236}">
                <a16:creationId xmlns:a16="http://schemas.microsoft.com/office/drawing/2014/main" id="{4481B491-4BA9-2144-FA32-5B80EFC71F99}"/>
              </a:ext>
            </a:extLst>
          </p:cNvPr>
          <p:cNvSpPr txBox="1"/>
          <p:nvPr/>
        </p:nvSpPr>
        <p:spPr>
          <a:xfrm>
            <a:off x="71754" y="961439"/>
            <a:ext cx="4063828" cy="465448"/>
          </a:xfrm>
          <a:prstGeom prst="rect">
            <a:avLst/>
          </a:prstGeom>
          <a:noFill/>
        </p:spPr>
        <p:txBody>
          <a:bodyPr wrap="square">
            <a:spAutoFit/>
          </a:bodyPr>
          <a:lstStyle/>
          <a:p>
            <a:pPr>
              <a:lnSpc>
                <a:spcPct val="150000"/>
              </a:lnSpc>
            </a:pPr>
            <a:r>
              <a:rPr lang="en" altLang="zh-CN" sz="1800" b="1" dirty="0">
                <a:solidFill>
                  <a:srgbClr val="0070C0"/>
                </a:solidFill>
                <a:effectLst/>
              </a:rPr>
              <a:t>Padding </a:t>
            </a:r>
            <a:r>
              <a:rPr lang="zh-CN" altLang="en-US" sz="1800" b="1" dirty="0">
                <a:solidFill>
                  <a:srgbClr val="0070C0"/>
                </a:solidFill>
                <a:effectLst/>
              </a:rPr>
              <a:t>操作</a:t>
            </a:r>
          </a:p>
        </p:txBody>
      </p:sp>
      <p:pic>
        <p:nvPicPr>
          <p:cNvPr id="5" name="图片 4">
            <a:extLst>
              <a:ext uri="{FF2B5EF4-FFF2-40B4-BE49-F238E27FC236}">
                <a16:creationId xmlns:a16="http://schemas.microsoft.com/office/drawing/2014/main" id="{27AD8885-8FA2-81AD-B37A-C39E3D1830C5}"/>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681224" y="1213924"/>
            <a:ext cx="2298700" cy="2603500"/>
          </a:xfrm>
          <a:prstGeom prst="rect">
            <a:avLst/>
          </a:prstGeom>
        </p:spPr>
      </p:pic>
      <p:sp>
        <p:nvSpPr>
          <p:cNvPr id="11" name="文本框 10">
            <a:extLst>
              <a:ext uri="{FF2B5EF4-FFF2-40B4-BE49-F238E27FC236}">
                <a16:creationId xmlns:a16="http://schemas.microsoft.com/office/drawing/2014/main" id="{D31C6547-0E4D-C5D0-66E5-A1E02A5EC1A5}"/>
              </a:ext>
            </a:extLst>
          </p:cNvPr>
          <p:cNvSpPr txBox="1"/>
          <p:nvPr/>
        </p:nvSpPr>
        <p:spPr>
          <a:xfrm>
            <a:off x="228600" y="1669057"/>
            <a:ext cx="2056973" cy="338554"/>
          </a:xfrm>
          <a:prstGeom prst="rect">
            <a:avLst/>
          </a:prstGeom>
          <a:noFill/>
        </p:spPr>
        <p:txBody>
          <a:bodyPr wrap="none" rtlCol="0">
            <a:spAutoFit/>
          </a:bodyPr>
          <a:lstStyle/>
          <a:p>
            <a:r>
              <a:rPr kumimoji="1" lang="en-US" altLang="zh-CN" sz="1600" b="1" dirty="0">
                <a:solidFill>
                  <a:srgbClr val="04CD0D"/>
                </a:solidFill>
              </a:rPr>
              <a:t>X</a:t>
            </a:r>
            <a:r>
              <a:rPr kumimoji="1" lang="zh-CN" altLang="en-US" sz="1600" dirty="0"/>
              <a:t>：</a:t>
            </a:r>
            <a:r>
              <a:rPr kumimoji="1" lang="en-US" altLang="zh-CN" sz="1600" u="sng" dirty="0"/>
              <a:t>Thinking</a:t>
            </a:r>
            <a:r>
              <a:rPr kumimoji="1" lang="zh-CN" altLang="en-US" sz="1600" u="sng" dirty="0"/>
              <a:t> </a:t>
            </a:r>
            <a:r>
              <a:rPr kumimoji="1" lang="en-US" altLang="zh-CN" sz="1600" u="sng" dirty="0"/>
              <a:t>Machines</a:t>
            </a:r>
          </a:p>
        </p:txBody>
      </p:sp>
      <p:cxnSp>
        <p:nvCxnSpPr>
          <p:cNvPr id="12" name="直线箭头连接符 11">
            <a:extLst>
              <a:ext uri="{FF2B5EF4-FFF2-40B4-BE49-F238E27FC236}">
                <a16:creationId xmlns:a16="http://schemas.microsoft.com/office/drawing/2014/main" id="{66231143-9932-11ED-CAED-11BBF2B63E7B}"/>
              </a:ext>
            </a:extLst>
          </p:cNvPr>
          <p:cNvCxnSpPr>
            <a:cxnSpLocks/>
          </p:cNvCxnSpPr>
          <p:nvPr/>
        </p:nvCxnSpPr>
        <p:spPr>
          <a:xfrm>
            <a:off x="2602614" y="2529437"/>
            <a:ext cx="0" cy="641387"/>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4D9868CD-C308-EE60-146C-27B300CE7851}"/>
              </a:ext>
            </a:extLst>
          </p:cNvPr>
          <p:cNvSpPr txBox="1"/>
          <p:nvPr/>
        </p:nvSpPr>
        <p:spPr>
          <a:xfrm>
            <a:off x="2660172" y="2639370"/>
            <a:ext cx="1196873" cy="338554"/>
          </a:xfrm>
          <a:prstGeom prst="rect">
            <a:avLst/>
          </a:prstGeom>
          <a:noFill/>
        </p:spPr>
        <p:txBody>
          <a:bodyPr wrap="square">
            <a:spAutoFit/>
          </a:bodyPr>
          <a:lstStyle/>
          <a:p>
            <a:pPr algn="ctr"/>
            <a:r>
              <a:rPr kumimoji="1" lang="en-US" altLang="zh-CN" sz="1600" b="1" dirty="0">
                <a:solidFill>
                  <a:schemeClr val="accent2">
                    <a:lumMod val="60000"/>
                    <a:lumOff val="40000"/>
                  </a:schemeClr>
                </a:solidFill>
              </a:rPr>
              <a:t>Actually…</a:t>
            </a:r>
          </a:p>
        </p:txBody>
      </p:sp>
      <p:sp>
        <p:nvSpPr>
          <p:cNvPr id="17" name="文本框 16">
            <a:extLst>
              <a:ext uri="{FF2B5EF4-FFF2-40B4-BE49-F238E27FC236}">
                <a16:creationId xmlns:a16="http://schemas.microsoft.com/office/drawing/2014/main" id="{E010FA5C-685E-9BEE-826E-11A40B801BCC}"/>
              </a:ext>
            </a:extLst>
          </p:cNvPr>
          <p:cNvSpPr txBox="1"/>
          <p:nvPr/>
        </p:nvSpPr>
        <p:spPr>
          <a:xfrm>
            <a:off x="228600" y="3198800"/>
            <a:ext cx="4515467" cy="1077218"/>
          </a:xfrm>
          <a:prstGeom prst="rect">
            <a:avLst/>
          </a:prstGeom>
          <a:noFill/>
        </p:spPr>
        <p:txBody>
          <a:bodyPr wrap="none" rtlCol="0">
            <a:spAutoFit/>
          </a:bodyPr>
          <a:lstStyle/>
          <a:p>
            <a:r>
              <a:rPr kumimoji="1" lang="en-US" altLang="zh-CN" sz="1600" b="1" dirty="0">
                <a:solidFill>
                  <a:srgbClr val="04CD0D"/>
                </a:solidFill>
              </a:rPr>
              <a:t>X</a:t>
            </a:r>
            <a:r>
              <a:rPr kumimoji="1" lang="zh-CN" altLang="en-US" sz="1600" dirty="0"/>
              <a:t>：</a:t>
            </a:r>
            <a:r>
              <a:rPr kumimoji="1" lang="en-US" altLang="zh-CN" sz="1600" u="sng" dirty="0"/>
              <a:t>Thinking</a:t>
            </a:r>
            <a:r>
              <a:rPr kumimoji="1" lang="zh-CN" altLang="en-US" sz="1600" u="sng" dirty="0"/>
              <a:t> </a:t>
            </a:r>
            <a:r>
              <a:rPr kumimoji="1" lang="en-US" altLang="zh-CN" sz="1600" u="sng" dirty="0"/>
              <a:t>Machines</a:t>
            </a:r>
            <a:r>
              <a:rPr kumimoji="1" lang="zh-CN" altLang="en-US" sz="1600" u="sng" dirty="0"/>
              <a:t>                              </a:t>
            </a:r>
            <a:r>
              <a:rPr kumimoji="1" lang="en-US" altLang="zh-CN" sz="1600" u="sng" dirty="0"/>
              <a:t> </a:t>
            </a:r>
            <a:r>
              <a:rPr kumimoji="1" lang="en-US" altLang="zh-CN" sz="1600" dirty="0"/>
              <a:t>(</a:t>
            </a:r>
            <a:r>
              <a:rPr kumimoji="1" lang="en-US" altLang="zh-CN" sz="1600" dirty="0" err="1"/>
              <a:t>seq_len</a:t>
            </a:r>
            <a:r>
              <a:rPr kumimoji="1" lang="en-US" altLang="zh-CN" sz="1600" dirty="0"/>
              <a:t>: 2)</a:t>
            </a:r>
          </a:p>
          <a:p>
            <a:r>
              <a:rPr kumimoji="1" lang="zh-CN" altLang="en-US" sz="1600" dirty="0"/>
              <a:t>       </a:t>
            </a:r>
            <a:r>
              <a:rPr kumimoji="1" lang="en" altLang="zh-CN" sz="1600" u="sng" dirty="0"/>
              <a:t>A Tale of Two Cities</a:t>
            </a:r>
            <a:r>
              <a:rPr kumimoji="1" lang="zh-CN" altLang="en-US" sz="1600" u="sng" dirty="0"/>
              <a:t>                             </a:t>
            </a:r>
            <a:r>
              <a:rPr kumimoji="1" lang="en" altLang="zh-CN" sz="1600" u="sng" dirty="0"/>
              <a:t> </a:t>
            </a:r>
            <a:r>
              <a:rPr kumimoji="1" lang="en-US" altLang="zh-CN" sz="1600" dirty="0"/>
              <a:t>(</a:t>
            </a:r>
            <a:r>
              <a:rPr kumimoji="1" lang="en-US" altLang="zh-CN" sz="1600" dirty="0" err="1"/>
              <a:t>seq_len</a:t>
            </a:r>
            <a:r>
              <a:rPr kumimoji="1" lang="en-US" altLang="zh-CN" sz="1600" dirty="0"/>
              <a:t>: 5)</a:t>
            </a:r>
            <a:endParaRPr kumimoji="1" lang="en" altLang="zh-CN" sz="1600" dirty="0"/>
          </a:p>
          <a:p>
            <a:r>
              <a:rPr kumimoji="1" lang="en" altLang="zh-CN" sz="1600" dirty="0"/>
              <a:t>       </a:t>
            </a:r>
            <a:r>
              <a:rPr kumimoji="1" lang="en-US" altLang="zh-CN" sz="1600" u="sng" dirty="0"/>
              <a:t>Science and Art </a:t>
            </a:r>
            <a:r>
              <a:rPr kumimoji="1" lang="zh-CN" altLang="en-US" sz="1600" u="sng" dirty="0"/>
              <a:t>                                    </a:t>
            </a:r>
            <a:r>
              <a:rPr kumimoji="1" lang="en-US" altLang="zh-CN" sz="1600" dirty="0"/>
              <a:t>(</a:t>
            </a:r>
            <a:r>
              <a:rPr kumimoji="1" lang="en-US" altLang="zh-CN" sz="1600" dirty="0" err="1"/>
              <a:t>seq_len</a:t>
            </a:r>
            <a:r>
              <a:rPr kumimoji="1" lang="en-US" altLang="zh-CN" sz="1600" dirty="0"/>
              <a:t>: 3)</a:t>
            </a:r>
          </a:p>
          <a:p>
            <a:r>
              <a:rPr kumimoji="1" lang="zh-CN" altLang="en-US" sz="1600" dirty="0"/>
              <a:t>       </a:t>
            </a:r>
            <a:r>
              <a:rPr kumimoji="1" lang="en" altLang="zh-CN" sz="1600" u="sng" dirty="0"/>
              <a:t>the Art of Motorcycle Maintenance</a:t>
            </a:r>
            <a:r>
              <a:rPr kumimoji="1" lang="en" altLang="zh-CN" sz="1600" dirty="0"/>
              <a:t> </a:t>
            </a:r>
            <a:r>
              <a:rPr kumimoji="1" lang="zh-CN" altLang="en-US" sz="1600" dirty="0"/>
              <a:t> </a:t>
            </a:r>
            <a:r>
              <a:rPr kumimoji="1" lang="en-US" altLang="zh-CN" sz="1600" dirty="0"/>
              <a:t>(</a:t>
            </a:r>
            <a:r>
              <a:rPr kumimoji="1" lang="en-US" altLang="zh-CN" sz="1600" dirty="0" err="1"/>
              <a:t>seq_len</a:t>
            </a:r>
            <a:r>
              <a:rPr kumimoji="1" lang="en-US" altLang="zh-CN" sz="1600" dirty="0"/>
              <a:t>: 5)</a:t>
            </a:r>
          </a:p>
        </p:txBody>
      </p:sp>
      <p:sp>
        <p:nvSpPr>
          <p:cNvPr id="20" name="文本框 19">
            <a:extLst>
              <a:ext uri="{FF2B5EF4-FFF2-40B4-BE49-F238E27FC236}">
                <a16:creationId xmlns:a16="http://schemas.microsoft.com/office/drawing/2014/main" id="{C5FF64FE-6031-7A43-AF61-4E1F68EEA99E}"/>
              </a:ext>
            </a:extLst>
          </p:cNvPr>
          <p:cNvSpPr txBox="1"/>
          <p:nvPr/>
        </p:nvSpPr>
        <p:spPr>
          <a:xfrm>
            <a:off x="228600" y="4352526"/>
            <a:ext cx="6173485" cy="338554"/>
          </a:xfrm>
          <a:prstGeom prst="rect">
            <a:avLst/>
          </a:prstGeom>
          <a:noFill/>
        </p:spPr>
        <p:txBody>
          <a:bodyPr wrap="none" rtlCol="0">
            <a:spAutoFit/>
          </a:bodyPr>
          <a:lstStyle/>
          <a:p>
            <a:r>
              <a:rPr kumimoji="1" lang="en-US" altLang="zh-CN" sz="1600" b="1" dirty="0">
                <a:solidFill>
                  <a:srgbClr val="04CD0D"/>
                </a:solidFill>
              </a:rPr>
              <a:t>X</a:t>
            </a:r>
            <a:r>
              <a:rPr kumimoji="1" lang="zh-CN" altLang="en-US" sz="1600" b="1" dirty="0">
                <a:solidFill>
                  <a:srgbClr val="04CD0D"/>
                </a:solidFill>
                <a:latin typeface="Times New Roman" panose="02020603050405020304" pitchFamily="18" charset="0"/>
                <a:ea typeface="宋体" panose="02010600030101010101" pitchFamily="2" charset="-122"/>
              </a:rPr>
              <a:t> </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的维度</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600" dirty="0" err="1">
                <a:effectLst/>
                <a:latin typeface="Times New Roman" panose="02020603050405020304" pitchFamily="18" charset="0"/>
                <a:ea typeface="宋体" panose="02010600030101010101" pitchFamily="2" charset="-122"/>
                <a:cs typeface="宋体" panose="02010600030101010101" pitchFamily="2" charset="-122"/>
              </a:rPr>
              <a:t>batch_size</a:t>
            </a:r>
            <a:r>
              <a:rPr lang="en-US" altLang="zh-CN" sz="1600" dirty="0">
                <a:effectLst/>
                <a:latin typeface="Times New Roman" panose="02020603050405020304" pitchFamily="18" charset="0"/>
                <a:ea typeface="宋体" panose="02010600030101010101" pitchFamily="2" charset="-122"/>
                <a:cs typeface="宋体" panose="02010600030101010101" pitchFamily="2" charset="-122"/>
              </a:rPr>
              <a:t>,</a:t>
            </a:r>
            <a:r>
              <a:rPr lang="zh-CN" altLang="en-US" sz="1600" dirty="0">
                <a:effectLst/>
                <a:latin typeface="Times New Roman" panose="02020603050405020304" pitchFamily="18" charset="0"/>
                <a:ea typeface="宋体" panose="02010600030101010101" pitchFamily="2" charset="-122"/>
                <a:cs typeface="宋体" panose="02010600030101010101" pitchFamily="2" charset="-122"/>
              </a:rPr>
              <a:t> </a:t>
            </a:r>
            <a:r>
              <a:rPr lang="en-US" altLang="zh-CN" sz="1600" b="1" dirty="0" err="1">
                <a:effectLst/>
                <a:latin typeface="Times New Roman" panose="02020603050405020304" pitchFamily="18" charset="0"/>
                <a:ea typeface="宋体" panose="02010600030101010101" pitchFamily="2" charset="-122"/>
                <a:cs typeface="宋体" panose="02010600030101010101" pitchFamily="2" charset="-122"/>
              </a:rPr>
              <a:t>max_sequence_length</a:t>
            </a:r>
            <a:r>
              <a:rPr lang="en-US" altLang="zh-CN" sz="1600" dirty="0">
                <a:latin typeface="Times New Roman" panose="02020603050405020304" pitchFamily="18" charset="0"/>
                <a:ea typeface="宋体" panose="02010600030101010101" pitchFamily="2" charset="-122"/>
                <a:cs typeface="宋体" panose="02010600030101010101" pitchFamily="2" charset="-122"/>
              </a:rPr>
              <a:t>, </a:t>
            </a:r>
            <a:r>
              <a:rPr lang="en-US" altLang="zh-CN" sz="1600" dirty="0" err="1">
                <a:latin typeface="Times New Roman" panose="02020603050405020304" pitchFamily="18" charset="0"/>
                <a:ea typeface="宋体" panose="02010600030101010101" pitchFamily="2" charset="-122"/>
                <a:cs typeface="宋体" panose="02010600030101010101" pitchFamily="2" charset="-122"/>
              </a:rPr>
              <a:t>embedding_dimension</a:t>
            </a:r>
            <a:r>
              <a:rPr lang="en-US" altLang="zh-CN" sz="1600" dirty="0">
                <a:effectLst/>
                <a:latin typeface="Times New Roman" panose="02020603050405020304" pitchFamily="18" charset="0"/>
                <a:ea typeface="宋体" panose="02010600030101010101" pitchFamily="2" charset="-122"/>
                <a:cs typeface="宋体" panose="02010600030101010101" pitchFamily="2" charset="-122"/>
              </a:rPr>
              <a:t>]</a:t>
            </a:r>
            <a:endParaRPr kumimoji="1" lang="zh-CN" altLang="en-US" sz="1600" dirty="0"/>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6E3CA48B-1321-125B-6F27-DE14AAD3D187}"/>
                  </a:ext>
                </a:extLst>
              </p:cNvPr>
              <p:cNvSpPr txBox="1"/>
              <p:nvPr/>
            </p:nvSpPr>
            <p:spPr>
              <a:xfrm>
                <a:off x="7105957" y="4090466"/>
                <a:ext cx="3009285" cy="600614"/>
              </a:xfrm>
              <a:prstGeom prst="rect">
                <a:avLst/>
              </a:prstGeom>
              <a:noFill/>
            </p:spPr>
            <p:txBody>
              <a:bodyPr wrap="none" rtlCol="0">
                <a:spAutoFit/>
              </a:bodyPr>
              <a:lstStyle/>
              <a:p>
                <a:r>
                  <a:rPr lang="en-US" altLang="zh-CN" sz="1800" dirty="0" err="1">
                    <a:effectLst/>
                    <a:ea typeface="宋体" panose="02010600030101010101" pitchFamily="2" charset="-122"/>
                    <a:cs typeface="Times New Roman" panose="02020603050405020304" pitchFamily="18" charset="0"/>
                  </a:rPr>
                  <a:t>Softmax</a:t>
                </a:r>
                <a:r>
                  <a:rPr lang="zh-CN" altLang="en-US" sz="1800" dirty="0">
                    <a:effectLst/>
                    <a:ea typeface="宋体" panose="02010600030101010101" pitchFamily="2" charset="-122"/>
                    <a:cs typeface="Times New Roman" panose="02020603050405020304" pitchFamily="18" charset="0"/>
                  </a:rPr>
                  <a:t>函数</a:t>
                </a:r>
                <a:r>
                  <a:rPr lang="en-US" altLang="zh-CN" dirty="0">
                    <a:ea typeface="宋体" panose="02010600030101010101" pitchFamily="2" charset="-122"/>
                    <a:cs typeface="Times New Roman" panose="02020603050405020304" pitchFamily="18" charset="0"/>
                  </a:rPr>
                  <a:t>:</a:t>
                </a:r>
                <a:r>
                  <a:rPr lang="zh-CN" altLang="en-US" dirty="0">
                    <a:ea typeface="宋体" panose="02010600030101010101" pitchFamily="2" charset="-122"/>
                    <a:cs typeface="Times New Roman" panose="02020603050405020304" pitchFamily="18" charset="0"/>
                  </a:rPr>
                  <a:t> </a:t>
                </a:r>
                <a14:m>
                  <m:oMath xmlns:m="http://schemas.openxmlformats.org/officeDocument/2006/math">
                    <m:r>
                      <a:rPr lang="en-US" altLang="zh-CN" sz="1800" i="1" smtClean="0">
                        <a:effectLst/>
                        <a:latin typeface="Cambria Math" panose="02040503050406030204" pitchFamily="18" charset="0"/>
                        <a:ea typeface="宋体" panose="02010600030101010101" pitchFamily="2" charset="-122"/>
                        <a:cs typeface="Times New Roman" panose="02020603050405020304" pitchFamily="18" charset="0"/>
                      </a:rPr>
                      <m:t>𝜎</m:t>
                    </m:r>
                    <m:d>
                      <m:d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e>
                    </m:d>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fPr>
                      <m:num>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m:t>
                            </m:r>
                          </m:e>
                          <m:sup>
                            <m:sSub>
                              <m:sSub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m:t>
                                </m:r>
                              </m:e>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sub>
                            </m:sSub>
                          </m:sup>
                        </m:sSup>
                      </m:num>
                      <m:den>
                        <m:nary>
                          <m:naryPr>
                            <m:chr m:val="∑"/>
                            <m:limLoc m:val="subSup"/>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naryPr>
                          <m:sub>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𝑗</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𝐾</m:t>
                            </m:r>
                          </m:sup>
                          <m:e>
                            <m:sSup>
                              <m:sSup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𝑧𝑗</m:t>
                                </m:r>
                              </m:sup>
                            </m:sSup>
                          </m:e>
                        </m:nary>
                      </m:den>
                    </m:f>
                  </m:oMath>
                </a14:m>
                <a:endParaRPr kumimoji="1" lang="zh-CN" altLang="en-US" dirty="0"/>
              </a:p>
            </p:txBody>
          </p:sp>
        </mc:Choice>
        <mc:Fallback xmlns="">
          <p:sp>
            <p:nvSpPr>
              <p:cNvPr id="27" name="文本框 26">
                <a:extLst>
                  <a:ext uri="{FF2B5EF4-FFF2-40B4-BE49-F238E27FC236}">
                    <a16:creationId xmlns:a16="http://schemas.microsoft.com/office/drawing/2014/main" id="{6E3CA48B-1321-125B-6F27-DE14AAD3D187}"/>
                  </a:ext>
                </a:extLst>
              </p:cNvPr>
              <p:cNvSpPr txBox="1">
                <a:spLocks noRot="1" noChangeAspect="1" noMove="1" noResize="1" noEditPoints="1" noAdjustHandles="1" noChangeArrowheads="1" noChangeShapeType="1" noTextEdit="1"/>
              </p:cNvSpPr>
              <p:nvPr/>
            </p:nvSpPr>
            <p:spPr>
              <a:xfrm>
                <a:off x="7105957" y="4090466"/>
                <a:ext cx="3009285" cy="600614"/>
              </a:xfrm>
              <a:prstGeom prst="rect">
                <a:avLst/>
              </a:prstGeom>
              <a:blipFill>
                <a:blip r:embed="rId5"/>
                <a:stretch>
                  <a:fillRect l="-1681" t="-6250" b="-70833"/>
                </a:stretch>
              </a:blipFill>
            </p:spPr>
            <p:txBody>
              <a:bodyPr/>
              <a:lstStyle/>
              <a:p>
                <a:r>
                  <a:rPr lang="zh-CN" altLang="en-US">
                    <a:noFill/>
                  </a:rPr>
                  <a:t> </a:t>
                </a:r>
              </a:p>
            </p:txBody>
          </p:sp>
        </mc:Fallback>
      </mc:AlternateContent>
      <p:grpSp>
        <p:nvGrpSpPr>
          <p:cNvPr id="48" name="组合 47">
            <a:extLst>
              <a:ext uri="{FF2B5EF4-FFF2-40B4-BE49-F238E27FC236}">
                <a16:creationId xmlns:a16="http://schemas.microsoft.com/office/drawing/2014/main" id="{86EBD58F-5E71-37D3-5208-3A511857CB91}"/>
              </a:ext>
            </a:extLst>
          </p:cNvPr>
          <p:cNvGrpSpPr/>
          <p:nvPr/>
        </p:nvGrpSpPr>
        <p:grpSpPr>
          <a:xfrm>
            <a:off x="2285573" y="5560909"/>
            <a:ext cx="1099645" cy="879716"/>
            <a:chOff x="772886" y="5252505"/>
            <a:chExt cx="1099645" cy="879716"/>
          </a:xfrm>
          <a:effectLst>
            <a:outerShdw blurRad="101600" dist="101600" dir="18600000" sx="102000" sy="102000" algn="bl" rotWithShape="0">
              <a:prstClr val="black">
                <a:alpha val="32000"/>
              </a:prstClr>
            </a:outerShdw>
          </a:effectLst>
        </p:grpSpPr>
        <p:sp>
          <p:nvSpPr>
            <p:cNvPr id="21" name="矩形 20">
              <a:extLst>
                <a:ext uri="{FF2B5EF4-FFF2-40B4-BE49-F238E27FC236}">
                  <a16:creationId xmlns:a16="http://schemas.microsoft.com/office/drawing/2014/main" id="{72AC3E98-51E4-20F9-FBE0-0E06713E1961}"/>
                </a:ext>
              </a:extLst>
            </p:cNvPr>
            <p:cNvSpPr/>
            <p:nvPr/>
          </p:nvSpPr>
          <p:spPr>
            <a:xfrm>
              <a:off x="772886" y="5252505"/>
              <a:ext cx="219929" cy="219929"/>
            </a:xfrm>
            <a:prstGeom prst="rect">
              <a:avLst/>
            </a:prstGeom>
            <a:solidFill>
              <a:schemeClr val="accent1">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dirty="0"/>
            </a:p>
          </p:txBody>
        </p:sp>
        <p:sp>
          <p:nvSpPr>
            <p:cNvPr id="22" name="矩形 21">
              <a:extLst>
                <a:ext uri="{FF2B5EF4-FFF2-40B4-BE49-F238E27FC236}">
                  <a16:creationId xmlns:a16="http://schemas.microsoft.com/office/drawing/2014/main" id="{7C58F7B8-BA4F-6109-5F22-70BAC3C396FA}"/>
                </a:ext>
              </a:extLst>
            </p:cNvPr>
            <p:cNvSpPr/>
            <p:nvPr/>
          </p:nvSpPr>
          <p:spPr>
            <a:xfrm>
              <a:off x="992815" y="5252505"/>
              <a:ext cx="219929" cy="219929"/>
            </a:xfrm>
            <a:prstGeom prst="rect">
              <a:avLst/>
            </a:prstGeom>
            <a:solidFill>
              <a:schemeClr val="accent1">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3" name="矩形 22">
              <a:extLst>
                <a:ext uri="{FF2B5EF4-FFF2-40B4-BE49-F238E27FC236}">
                  <a16:creationId xmlns:a16="http://schemas.microsoft.com/office/drawing/2014/main" id="{7E9989B1-DC55-FEBB-DCA0-706D5D64197A}"/>
                </a:ext>
              </a:extLst>
            </p:cNvPr>
            <p:cNvSpPr/>
            <p:nvPr/>
          </p:nvSpPr>
          <p:spPr>
            <a:xfrm>
              <a:off x="1212744" y="5252505"/>
              <a:ext cx="219929" cy="219929"/>
            </a:xfrm>
            <a:prstGeom prst="rect">
              <a:avLst/>
            </a:prstGeom>
            <a:solidFill>
              <a:schemeClr val="bg2">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5" name="矩形 24">
              <a:extLst>
                <a:ext uri="{FF2B5EF4-FFF2-40B4-BE49-F238E27FC236}">
                  <a16:creationId xmlns:a16="http://schemas.microsoft.com/office/drawing/2014/main" id="{B3AEB925-548F-EE65-E7ED-815F4C0126ED}"/>
                </a:ext>
              </a:extLst>
            </p:cNvPr>
            <p:cNvSpPr/>
            <p:nvPr/>
          </p:nvSpPr>
          <p:spPr>
            <a:xfrm>
              <a:off x="1432673" y="5252505"/>
              <a:ext cx="219929" cy="219929"/>
            </a:xfrm>
            <a:prstGeom prst="rect">
              <a:avLst/>
            </a:prstGeom>
            <a:solidFill>
              <a:schemeClr val="bg2">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8" name="矩形 27">
              <a:extLst>
                <a:ext uri="{FF2B5EF4-FFF2-40B4-BE49-F238E27FC236}">
                  <a16:creationId xmlns:a16="http://schemas.microsoft.com/office/drawing/2014/main" id="{D9854A07-3744-CE71-C95E-3EACA67AB45E}"/>
                </a:ext>
              </a:extLst>
            </p:cNvPr>
            <p:cNvSpPr/>
            <p:nvPr/>
          </p:nvSpPr>
          <p:spPr>
            <a:xfrm>
              <a:off x="1652602" y="5252505"/>
              <a:ext cx="219929" cy="219929"/>
            </a:xfrm>
            <a:prstGeom prst="rect">
              <a:avLst/>
            </a:prstGeom>
            <a:solidFill>
              <a:schemeClr val="bg2">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9" name="矩形 28">
              <a:extLst>
                <a:ext uri="{FF2B5EF4-FFF2-40B4-BE49-F238E27FC236}">
                  <a16:creationId xmlns:a16="http://schemas.microsoft.com/office/drawing/2014/main" id="{5B82EC97-51B4-0B70-10EB-36461A71DB1C}"/>
                </a:ext>
              </a:extLst>
            </p:cNvPr>
            <p:cNvSpPr/>
            <p:nvPr/>
          </p:nvSpPr>
          <p:spPr>
            <a:xfrm>
              <a:off x="772886" y="5472434"/>
              <a:ext cx="219929" cy="219929"/>
            </a:xfrm>
            <a:prstGeom prst="rect">
              <a:avLst/>
            </a:prstGeom>
            <a:solidFill>
              <a:schemeClr val="accent1">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0" name="矩形 29">
              <a:extLst>
                <a:ext uri="{FF2B5EF4-FFF2-40B4-BE49-F238E27FC236}">
                  <a16:creationId xmlns:a16="http://schemas.microsoft.com/office/drawing/2014/main" id="{9478A88B-B7EB-9155-B80D-950CB51054FC}"/>
                </a:ext>
              </a:extLst>
            </p:cNvPr>
            <p:cNvSpPr/>
            <p:nvPr/>
          </p:nvSpPr>
          <p:spPr>
            <a:xfrm>
              <a:off x="992815" y="5472434"/>
              <a:ext cx="219929" cy="219929"/>
            </a:xfrm>
            <a:prstGeom prst="rect">
              <a:avLst/>
            </a:prstGeom>
            <a:solidFill>
              <a:schemeClr val="accent1">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1" name="矩形 30">
              <a:extLst>
                <a:ext uri="{FF2B5EF4-FFF2-40B4-BE49-F238E27FC236}">
                  <a16:creationId xmlns:a16="http://schemas.microsoft.com/office/drawing/2014/main" id="{EA846207-9272-925E-0563-CCA0F282C400}"/>
                </a:ext>
              </a:extLst>
            </p:cNvPr>
            <p:cNvSpPr/>
            <p:nvPr/>
          </p:nvSpPr>
          <p:spPr>
            <a:xfrm>
              <a:off x="1212744" y="5472434"/>
              <a:ext cx="219929" cy="219929"/>
            </a:xfrm>
            <a:prstGeom prst="rect">
              <a:avLst/>
            </a:prstGeom>
            <a:solidFill>
              <a:schemeClr val="accent1">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2" name="矩形 31">
              <a:extLst>
                <a:ext uri="{FF2B5EF4-FFF2-40B4-BE49-F238E27FC236}">
                  <a16:creationId xmlns:a16="http://schemas.microsoft.com/office/drawing/2014/main" id="{DA4B8065-19AE-6C48-7E43-F8948AB1FEBF}"/>
                </a:ext>
              </a:extLst>
            </p:cNvPr>
            <p:cNvSpPr/>
            <p:nvPr/>
          </p:nvSpPr>
          <p:spPr>
            <a:xfrm>
              <a:off x="1432673" y="5472434"/>
              <a:ext cx="219929" cy="219929"/>
            </a:xfrm>
            <a:prstGeom prst="rect">
              <a:avLst/>
            </a:prstGeom>
            <a:solidFill>
              <a:schemeClr val="accent1">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3" name="矩形 32">
              <a:extLst>
                <a:ext uri="{FF2B5EF4-FFF2-40B4-BE49-F238E27FC236}">
                  <a16:creationId xmlns:a16="http://schemas.microsoft.com/office/drawing/2014/main" id="{2350D715-33A4-6BAC-FB9E-01B7D8DC319A}"/>
                </a:ext>
              </a:extLst>
            </p:cNvPr>
            <p:cNvSpPr/>
            <p:nvPr/>
          </p:nvSpPr>
          <p:spPr>
            <a:xfrm>
              <a:off x="1652602" y="5472434"/>
              <a:ext cx="219929" cy="219929"/>
            </a:xfrm>
            <a:prstGeom prst="rect">
              <a:avLst/>
            </a:prstGeom>
            <a:solidFill>
              <a:schemeClr val="accent1">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4" name="矩形 33">
              <a:extLst>
                <a:ext uri="{FF2B5EF4-FFF2-40B4-BE49-F238E27FC236}">
                  <a16:creationId xmlns:a16="http://schemas.microsoft.com/office/drawing/2014/main" id="{961213E4-F750-7C5E-3F68-53D94CA5FE24}"/>
                </a:ext>
              </a:extLst>
            </p:cNvPr>
            <p:cNvSpPr/>
            <p:nvPr/>
          </p:nvSpPr>
          <p:spPr>
            <a:xfrm>
              <a:off x="772886" y="5692363"/>
              <a:ext cx="219929" cy="219929"/>
            </a:xfrm>
            <a:prstGeom prst="rect">
              <a:avLst/>
            </a:prstGeom>
            <a:solidFill>
              <a:schemeClr val="accent1">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5" name="矩形 34">
              <a:extLst>
                <a:ext uri="{FF2B5EF4-FFF2-40B4-BE49-F238E27FC236}">
                  <a16:creationId xmlns:a16="http://schemas.microsoft.com/office/drawing/2014/main" id="{1962AAD8-F508-C904-F872-D1A5B593770D}"/>
                </a:ext>
              </a:extLst>
            </p:cNvPr>
            <p:cNvSpPr/>
            <p:nvPr/>
          </p:nvSpPr>
          <p:spPr>
            <a:xfrm>
              <a:off x="992815" y="5692363"/>
              <a:ext cx="219929" cy="219929"/>
            </a:xfrm>
            <a:prstGeom prst="rect">
              <a:avLst/>
            </a:prstGeom>
            <a:solidFill>
              <a:schemeClr val="accent1">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6" name="矩形 35">
              <a:extLst>
                <a:ext uri="{FF2B5EF4-FFF2-40B4-BE49-F238E27FC236}">
                  <a16:creationId xmlns:a16="http://schemas.microsoft.com/office/drawing/2014/main" id="{4B466D8E-1C52-6EE3-4372-0452197EE2EB}"/>
                </a:ext>
              </a:extLst>
            </p:cNvPr>
            <p:cNvSpPr/>
            <p:nvPr/>
          </p:nvSpPr>
          <p:spPr>
            <a:xfrm>
              <a:off x="1212744" y="5692363"/>
              <a:ext cx="219929" cy="219929"/>
            </a:xfrm>
            <a:prstGeom prst="rect">
              <a:avLst/>
            </a:prstGeom>
            <a:solidFill>
              <a:schemeClr val="accent1">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7" name="矩形 36">
              <a:extLst>
                <a:ext uri="{FF2B5EF4-FFF2-40B4-BE49-F238E27FC236}">
                  <a16:creationId xmlns:a16="http://schemas.microsoft.com/office/drawing/2014/main" id="{F0CF6833-3966-249C-2EED-3A399F397D6B}"/>
                </a:ext>
              </a:extLst>
            </p:cNvPr>
            <p:cNvSpPr/>
            <p:nvPr/>
          </p:nvSpPr>
          <p:spPr>
            <a:xfrm>
              <a:off x="1432673" y="5692363"/>
              <a:ext cx="219929" cy="219929"/>
            </a:xfrm>
            <a:prstGeom prst="rect">
              <a:avLst/>
            </a:prstGeom>
            <a:solidFill>
              <a:schemeClr val="bg2">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8" name="矩形 37">
              <a:extLst>
                <a:ext uri="{FF2B5EF4-FFF2-40B4-BE49-F238E27FC236}">
                  <a16:creationId xmlns:a16="http://schemas.microsoft.com/office/drawing/2014/main" id="{24DE051A-67CB-0001-31DF-85352558250B}"/>
                </a:ext>
              </a:extLst>
            </p:cNvPr>
            <p:cNvSpPr/>
            <p:nvPr/>
          </p:nvSpPr>
          <p:spPr>
            <a:xfrm>
              <a:off x="1652602" y="5692363"/>
              <a:ext cx="219929" cy="219929"/>
            </a:xfrm>
            <a:prstGeom prst="rect">
              <a:avLst/>
            </a:prstGeom>
            <a:solidFill>
              <a:schemeClr val="bg2">
                <a:lumMod val="75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9" name="矩形 38">
              <a:extLst>
                <a:ext uri="{FF2B5EF4-FFF2-40B4-BE49-F238E27FC236}">
                  <a16:creationId xmlns:a16="http://schemas.microsoft.com/office/drawing/2014/main" id="{CA51DA27-98B7-2674-4031-BACB6CACFC6B}"/>
                </a:ext>
              </a:extLst>
            </p:cNvPr>
            <p:cNvSpPr/>
            <p:nvPr/>
          </p:nvSpPr>
          <p:spPr>
            <a:xfrm>
              <a:off x="772886" y="5912292"/>
              <a:ext cx="219929" cy="219929"/>
            </a:xfrm>
            <a:prstGeom prst="rect">
              <a:avLst/>
            </a:prstGeom>
            <a:solidFill>
              <a:schemeClr val="accent1">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40" name="矩形 39">
              <a:extLst>
                <a:ext uri="{FF2B5EF4-FFF2-40B4-BE49-F238E27FC236}">
                  <a16:creationId xmlns:a16="http://schemas.microsoft.com/office/drawing/2014/main" id="{5503F993-39EC-0165-116D-B04113F56DFC}"/>
                </a:ext>
              </a:extLst>
            </p:cNvPr>
            <p:cNvSpPr/>
            <p:nvPr/>
          </p:nvSpPr>
          <p:spPr>
            <a:xfrm>
              <a:off x="992815" y="5912292"/>
              <a:ext cx="219929" cy="219929"/>
            </a:xfrm>
            <a:prstGeom prst="rect">
              <a:avLst/>
            </a:prstGeom>
            <a:solidFill>
              <a:schemeClr val="accent1">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41" name="矩形 40">
              <a:extLst>
                <a:ext uri="{FF2B5EF4-FFF2-40B4-BE49-F238E27FC236}">
                  <a16:creationId xmlns:a16="http://schemas.microsoft.com/office/drawing/2014/main" id="{39089F21-539D-E5B7-303A-289514E8252C}"/>
                </a:ext>
              </a:extLst>
            </p:cNvPr>
            <p:cNvSpPr/>
            <p:nvPr/>
          </p:nvSpPr>
          <p:spPr>
            <a:xfrm>
              <a:off x="1212744" y="5912292"/>
              <a:ext cx="219929" cy="219929"/>
            </a:xfrm>
            <a:prstGeom prst="rect">
              <a:avLst/>
            </a:prstGeom>
            <a:solidFill>
              <a:schemeClr val="accent1">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42" name="矩形 41">
              <a:extLst>
                <a:ext uri="{FF2B5EF4-FFF2-40B4-BE49-F238E27FC236}">
                  <a16:creationId xmlns:a16="http://schemas.microsoft.com/office/drawing/2014/main" id="{F0295908-7FE0-9917-E284-962FA17C571B}"/>
                </a:ext>
              </a:extLst>
            </p:cNvPr>
            <p:cNvSpPr/>
            <p:nvPr/>
          </p:nvSpPr>
          <p:spPr>
            <a:xfrm>
              <a:off x="1432673" y="5912292"/>
              <a:ext cx="219929" cy="219929"/>
            </a:xfrm>
            <a:prstGeom prst="rect">
              <a:avLst/>
            </a:prstGeom>
            <a:solidFill>
              <a:schemeClr val="accent1">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43" name="矩形 42">
              <a:extLst>
                <a:ext uri="{FF2B5EF4-FFF2-40B4-BE49-F238E27FC236}">
                  <a16:creationId xmlns:a16="http://schemas.microsoft.com/office/drawing/2014/main" id="{640F815A-41DD-C849-61AA-413C1BFF20A8}"/>
                </a:ext>
              </a:extLst>
            </p:cNvPr>
            <p:cNvSpPr/>
            <p:nvPr/>
          </p:nvSpPr>
          <p:spPr>
            <a:xfrm>
              <a:off x="1652602" y="5912292"/>
              <a:ext cx="219929" cy="219929"/>
            </a:xfrm>
            <a:prstGeom prst="rect">
              <a:avLst/>
            </a:prstGeom>
            <a:solidFill>
              <a:schemeClr val="accent1">
                <a:lumMod val="60000"/>
                <a:lumOff val="40000"/>
              </a:schemeClr>
            </a:solidFill>
            <a:ln>
              <a:solidFill>
                <a:schemeClr val="bg1">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grpSp>
      <p:cxnSp>
        <p:nvCxnSpPr>
          <p:cNvPr id="50" name="直线箭头连接符 49">
            <a:extLst>
              <a:ext uri="{FF2B5EF4-FFF2-40B4-BE49-F238E27FC236}">
                <a16:creationId xmlns:a16="http://schemas.microsoft.com/office/drawing/2014/main" id="{B71F9AF7-FD16-E1F9-543C-638487AC3BE6}"/>
              </a:ext>
            </a:extLst>
          </p:cNvPr>
          <p:cNvCxnSpPr>
            <a:cxnSpLocks/>
          </p:cNvCxnSpPr>
          <p:nvPr/>
        </p:nvCxnSpPr>
        <p:spPr>
          <a:xfrm>
            <a:off x="3277218" y="5890803"/>
            <a:ext cx="820641" cy="109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 name="图片 50">
            <a:extLst>
              <a:ext uri="{FF2B5EF4-FFF2-40B4-BE49-F238E27FC236}">
                <a16:creationId xmlns:a16="http://schemas.microsoft.com/office/drawing/2014/main" id="{A0881BE9-F17A-EC73-9F88-9DCABC43EECF}"/>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4172859" y="5902851"/>
            <a:ext cx="944876" cy="342900"/>
          </a:xfrm>
          <a:prstGeom prst="rect">
            <a:avLst/>
          </a:prstGeom>
        </p:spPr>
      </p:pic>
      <p:pic>
        <p:nvPicPr>
          <p:cNvPr id="2052" name="Picture 4">
            <a:extLst>
              <a:ext uri="{FF2B5EF4-FFF2-40B4-BE49-F238E27FC236}">
                <a16:creationId xmlns:a16="http://schemas.microsoft.com/office/drawing/2014/main" id="{F27A31C4-F137-2586-3E45-DA02D886262B}"/>
              </a:ext>
            </a:extLst>
          </p:cNvPr>
          <p:cNvPicPr>
            <a:picLocks noChangeAspect="1" noChangeArrowheads="1"/>
          </p:cNvPicPr>
          <p:nvPr/>
        </p:nvPicPr>
        <p:blipFill>
          <a:blip r:embed="rId7">
            <a:clrChange>
              <a:clrFrom>
                <a:srgbClr val="FFFFFF"/>
              </a:clrFrom>
              <a:clrTo>
                <a:srgbClr val="FFFFFF">
                  <a:alpha val="0"/>
                </a:srgbClr>
              </a:clrTo>
            </a:clrChange>
            <a:extLst>
              <a:ext uri="{BEBA8EAE-BF5A-486C-A8C5-ECC9F3942E4B}">
                <a14:imgProps xmlns:a14="http://schemas.microsoft.com/office/drawing/2010/main">
                  <a14:imgLayer r:embed="rId8">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10263579" y="1836660"/>
            <a:ext cx="1408038" cy="1687536"/>
          </a:xfrm>
          <a:prstGeom prst="rect">
            <a:avLst/>
          </a:prstGeom>
          <a:noFill/>
          <a:extLst>
            <a:ext uri="{909E8E84-426E-40DD-AFC4-6F175D3DCCD1}">
              <a14:hiddenFill xmlns:a14="http://schemas.microsoft.com/office/drawing/2010/main">
                <a:solidFill>
                  <a:srgbClr val="FFFFFF"/>
                </a:solidFill>
              </a14:hiddenFill>
            </a:ext>
          </a:extLst>
        </p:spPr>
      </p:pic>
      <p:sp>
        <p:nvSpPr>
          <p:cNvPr id="56" name="文本框 55">
            <a:extLst>
              <a:ext uri="{FF2B5EF4-FFF2-40B4-BE49-F238E27FC236}">
                <a16:creationId xmlns:a16="http://schemas.microsoft.com/office/drawing/2014/main" id="{F1E74F1B-5D7C-AB77-A687-ABE2594E7351}"/>
              </a:ext>
            </a:extLst>
          </p:cNvPr>
          <p:cNvSpPr txBox="1"/>
          <p:nvPr/>
        </p:nvSpPr>
        <p:spPr>
          <a:xfrm>
            <a:off x="228600" y="2146992"/>
            <a:ext cx="5139502" cy="338554"/>
          </a:xfrm>
          <a:prstGeom prst="rect">
            <a:avLst/>
          </a:prstGeom>
          <a:noFill/>
        </p:spPr>
        <p:txBody>
          <a:bodyPr wrap="square">
            <a:spAutoFit/>
          </a:bodyPr>
          <a:lstStyle/>
          <a:p>
            <a:r>
              <a:rPr kumimoji="1" lang="en-US" altLang="zh-CN" sz="1600" b="1" dirty="0">
                <a:solidFill>
                  <a:srgbClr val="04CD0D"/>
                </a:solidFill>
              </a:rPr>
              <a:t>X</a:t>
            </a:r>
            <a:r>
              <a:rPr kumimoji="1" lang="zh-CN" altLang="en-US" sz="1600" b="1" dirty="0">
                <a:solidFill>
                  <a:srgbClr val="04CD0D"/>
                </a:solidFill>
                <a:latin typeface="Times New Roman" panose="02020603050405020304" pitchFamily="18" charset="0"/>
                <a:ea typeface="宋体" panose="02010600030101010101" pitchFamily="2" charset="-122"/>
              </a:rPr>
              <a:t> </a:t>
            </a:r>
            <a:r>
              <a:rPr lang="zh-CN" altLang="zh-CN" sz="1600" dirty="0">
                <a:effectLst/>
                <a:latin typeface="Times New Roman" panose="02020603050405020304" pitchFamily="18" charset="0"/>
                <a:ea typeface="宋体" panose="02010600030101010101" pitchFamily="2" charset="-122"/>
                <a:cs typeface="Times New Roman" panose="02020603050405020304" pitchFamily="18" charset="0"/>
              </a:rPr>
              <a:t>的维度</a:t>
            </a:r>
            <a:r>
              <a:rPr lang="zh-CN" altLang="en-US" sz="16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sz="1600" dirty="0">
                <a:effectLst/>
                <a:latin typeface="Times New Roman" panose="02020603050405020304" pitchFamily="18" charset="0"/>
                <a:ea typeface="宋体" panose="02010600030101010101" pitchFamily="2" charset="-122"/>
                <a:cs typeface="宋体" panose="02010600030101010101" pitchFamily="2" charset="-122"/>
              </a:rPr>
              <a:t>[</a:t>
            </a:r>
            <a:r>
              <a:rPr lang="en-US" altLang="zh-CN" sz="1600" dirty="0" err="1">
                <a:effectLst/>
                <a:latin typeface="Times New Roman" panose="02020603050405020304" pitchFamily="18" charset="0"/>
                <a:ea typeface="宋体" panose="02010600030101010101" pitchFamily="2" charset="-122"/>
                <a:cs typeface="宋体" panose="02010600030101010101" pitchFamily="2" charset="-122"/>
              </a:rPr>
              <a:t>sequence_length</a:t>
            </a:r>
            <a:r>
              <a:rPr lang="en-US" altLang="zh-CN" sz="1600" dirty="0">
                <a:latin typeface="Times New Roman" panose="02020603050405020304" pitchFamily="18" charset="0"/>
                <a:ea typeface="宋体" panose="02010600030101010101" pitchFamily="2" charset="-122"/>
                <a:cs typeface="宋体" panose="02010600030101010101" pitchFamily="2" charset="-122"/>
              </a:rPr>
              <a:t>, </a:t>
            </a:r>
            <a:r>
              <a:rPr lang="en-US" altLang="zh-CN" sz="1600" dirty="0" err="1">
                <a:latin typeface="Times New Roman" panose="02020603050405020304" pitchFamily="18" charset="0"/>
                <a:ea typeface="宋体" panose="02010600030101010101" pitchFamily="2" charset="-122"/>
                <a:cs typeface="宋体" panose="02010600030101010101" pitchFamily="2" charset="-122"/>
              </a:rPr>
              <a:t>embedding_dimension</a:t>
            </a:r>
            <a:r>
              <a:rPr lang="en-US" altLang="zh-CN" sz="1600" dirty="0">
                <a:effectLst/>
                <a:latin typeface="Times New Roman" panose="02020603050405020304" pitchFamily="18" charset="0"/>
                <a:ea typeface="宋体" panose="02010600030101010101" pitchFamily="2" charset="-122"/>
                <a:cs typeface="宋体" panose="02010600030101010101" pitchFamily="2" charset="-122"/>
              </a:rPr>
              <a:t>]</a:t>
            </a:r>
            <a:endParaRPr kumimoji="1" lang="zh-CN" altLang="en-US" sz="1600" dirty="0"/>
          </a:p>
        </p:txBody>
      </p:sp>
      <p:pic>
        <p:nvPicPr>
          <p:cNvPr id="57" name="图片 56">
            <a:extLst>
              <a:ext uri="{FF2B5EF4-FFF2-40B4-BE49-F238E27FC236}">
                <a16:creationId xmlns:a16="http://schemas.microsoft.com/office/drawing/2014/main" id="{BB4DB000-6428-035C-CF47-BAAC4EBC17CA}"/>
              </a:ext>
            </a:extLst>
          </p:cNvPr>
          <p:cNvPicPr>
            <a:picLocks noChangeAspect="1"/>
          </p:cNvPicPr>
          <p:nvPr/>
        </p:nvPicPr>
        <p:blipFill>
          <a:blip r:embed="rId9"/>
          <a:stretch>
            <a:fillRect/>
          </a:stretch>
        </p:blipFill>
        <p:spPr>
          <a:xfrm>
            <a:off x="3330395" y="1248319"/>
            <a:ext cx="838200" cy="825500"/>
          </a:xfrm>
          <a:prstGeom prst="rect">
            <a:avLst/>
          </a:prstGeom>
        </p:spPr>
      </p:pic>
      <p:sp>
        <p:nvSpPr>
          <p:cNvPr id="59" name="文本框 58">
            <a:extLst>
              <a:ext uri="{FF2B5EF4-FFF2-40B4-BE49-F238E27FC236}">
                <a16:creationId xmlns:a16="http://schemas.microsoft.com/office/drawing/2014/main" id="{3139BECD-EFC4-E159-794C-E671615874B4}"/>
              </a:ext>
            </a:extLst>
          </p:cNvPr>
          <p:cNvSpPr txBox="1"/>
          <p:nvPr/>
        </p:nvSpPr>
        <p:spPr>
          <a:xfrm>
            <a:off x="974497" y="5804444"/>
            <a:ext cx="1196869" cy="338554"/>
          </a:xfrm>
          <a:prstGeom prst="rect">
            <a:avLst/>
          </a:prstGeom>
          <a:noFill/>
        </p:spPr>
        <p:txBody>
          <a:bodyPr wrap="square">
            <a:spAutoFit/>
          </a:bodyPr>
          <a:lstStyle/>
          <a:p>
            <a:pPr algn="ctr"/>
            <a:r>
              <a:rPr lang="en-US" altLang="zh-CN" sz="1600" dirty="0" err="1">
                <a:effectLst/>
                <a:latin typeface="Times New Roman" panose="02020603050405020304" pitchFamily="18" charset="0"/>
                <a:ea typeface="宋体" panose="02010600030101010101" pitchFamily="2" charset="-122"/>
                <a:cs typeface="宋体" panose="02010600030101010101" pitchFamily="2" charset="-122"/>
              </a:rPr>
              <a:t>batch_size</a:t>
            </a:r>
            <a:endParaRPr lang="zh-CN" altLang="en-US" sz="1600" dirty="0"/>
          </a:p>
        </p:txBody>
      </p:sp>
      <p:sp>
        <p:nvSpPr>
          <p:cNvPr id="61" name="文本框 60">
            <a:extLst>
              <a:ext uri="{FF2B5EF4-FFF2-40B4-BE49-F238E27FC236}">
                <a16:creationId xmlns:a16="http://schemas.microsoft.com/office/drawing/2014/main" id="{01FFFD0C-C13E-59BE-408C-B120C45E7926}"/>
              </a:ext>
            </a:extLst>
          </p:cNvPr>
          <p:cNvSpPr txBox="1"/>
          <p:nvPr/>
        </p:nvSpPr>
        <p:spPr>
          <a:xfrm>
            <a:off x="1651554" y="5006900"/>
            <a:ext cx="2293593" cy="338554"/>
          </a:xfrm>
          <a:prstGeom prst="rect">
            <a:avLst/>
          </a:prstGeom>
          <a:noFill/>
        </p:spPr>
        <p:txBody>
          <a:bodyPr wrap="square">
            <a:spAutoFit/>
          </a:bodyPr>
          <a:lstStyle/>
          <a:p>
            <a:pPr algn="ctr"/>
            <a:r>
              <a:rPr lang="en-US" altLang="zh-CN" sz="1600" dirty="0" err="1">
                <a:effectLst/>
                <a:latin typeface="Times New Roman" panose="02020603050405020304" pitchFamily="18" charset="0"/>
                <a:ea typeface="宋体" panose="02010600030101010101" pitchFamily="2" charset="-122"/>
                <a:cs typeface="宋体" panose="02010600030101010101" pitchFamily="2" charset="-122"/>
              </a:rPr>
              <a:t>max_sequence_length</a:t>
            </a:r>
            <a:endParaRPr lang="zh-CN" altLang="en-US" sz="1600" dirty="0"/>
          </a:p>
        </p:txBody>
      </p:sp>
      <p:sp>
        <p:nvSpPr>
          <p:cNvPr id="63" name="文本框 62">
            <a:extLst>
              <a:ext uri="{FF2B5EF4-FFF2-40B4-BE49-F238E27FC236}">
                <a16:creationId xmlns:a16="http://schemas.microsoft.com/office/drawing/2014/main" id="{A1A1749C-3E58-0432-9866-D3F67EDA725C}"/>
              </a:ext>
            </a:extLst>
          </p:cNvPr>
          <p:cNvSpPr txBox="1"/>
          <p:nvPr/>
        </p:nvSpPr>
        <p:spPr>
          <a:xfrm>
            <a:off x="228600" y="5576453"/>
            <a:ext cx="464594" cy="369332"/>
          </a:xfrm>
          <a:prstGeom prst="rect">
            <a:avLst/>
          </a:prstGeom>
          <a:noFill/>
        </p:spPr>
        <p:txBody>
          <a:bodyPr wrap="square">
            <a:spAutoFit/>
          </a:bodyPr>
          <a:lstStyle/>
          <a:p>
            <a:r>
              <a:rPr kumimoji="1" lang="en-US" altLang="zh-CN" sz="1800" b="1" dirty="0">
                <a:solidFill>
                  <a:srgbClr val="04CD0D"/>
                </a:solidFill>
              </a:rPr>
              <a:t>X</a:t>
            </a:r>
            <a:r>
              <a:rPr kumimoji="1" lang="zh-CN" altLang="en-US" sz="1800" b="1" dirty="0">
                <a:solidFill>
                  <a:srgbClr val="04CD0D"/>
                </a:solidFill>
              </a:rPr>
              <a:t>：</a:t>
            </a:r>
            <a:endParaRPr lang="zh-CN" altLang="en-US" dirty="0"/>
          </a:p>
        </p:txBody>
      </p:sp>
      <p:cxnSp>
        <p:nvCxnSpPr>
          <p:cNvPr id="2048" name="直线箭头连接符 2047">
            <a:extLst>
              <a:ext uri="{FF2B5EF4-FFF2-40B4-BE49-F238E27FC236}">
                <a16:creationId xmlns:a16="http://schemas.microsoft.com/office/drawing/2014/main" id="{D9C912F6-C1D0-62CC-2EA5-E4B5465F3B3E}"/>
              </a:ext>
            </a:extLst>
          </p:cNvPr>
          <p:cNvCxnSpPr>
            <a:cxnSpLocks/>
          </p:cNvCxnSpPr>
          <p:nvPr/>
        </p:nvCxnSpPr>
        <p:spPr>
          <a:xfrm>
            <a:off x="3277218" y="5637939"/>
            <a:ext cx="820641" cy="1099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049" name="图片 2048">
            <a:extLst>
              <a:ext uri="{FF2B5EF4-FFF2-40B4-BE49-F238E27FC236}">
                <a16:creationId xmlns:a16="http://schemas.microsoft.com/office/drawing/2014/main" id="{6ABDAD74-A2AB-422D-7951-C653988A1D40}"/>
              </a:ext>
            </a:extLst>
          </p:cNvPr>
          <p:cNvPicPr>
            <a:picLocks noChangeAspect="1"/>
          </p:cNvPicPr>
          <p:nvPr/>
        </p:nvPicPr>
        <p:blipFill>
          <a:blip r:embed="rId10">
            <a:clrChange>
              <a:clrFrom>
                <a:srgbClr val="FFFFFF"/>
              </a:clrFrom>
              <a:clrTo>
                <a:srgbClr val="FFFFFF">
                  <a:alpha val="0"/>
                </a:srgbClr>
              </a:clrTo>
            </a:clrChange>
            <a:extLst>
              <a:ext uri="{BEBA8EAE-BF5A-486C-A8C5-ECC9F3942E4B}">
                <a14:imgProps xmlns:a14="http://schemas.microsoft.com/office/drawing/2010/main">
                  <a14:imgLayer r:embed="rId11">
                    <a14:imgEffect>
                      <a14:saturation sat="0"/>
                    </a14:imgEffect>
                  </a14:imgLayer>
                </a14:imgProps>
              </a:ext>
            </a:extLst>
          </a:blip>
          <a:stretch>
            <a:fillRect/>
          </a:stretch>
        </p:blipFill>
        <p:spPr>
          <a:xfrm>
            <a:off x="4172859" y="5576453"/>
            <a:ext cx="944876" cy="342900"/>
          </a:xfrm>
          <a:prstGeom prst="rect">
            <a:avLst/>
          </a:prstGeom>
        </p:spPr>
      </p:pic>
      <mc:AlternateContent xmlns:mc="http://schemas.openxmlformats.org/markup-compatibility/2006" xmlns:a14="http://schemas.microsoft.com/office/drawing/2010/main">
        <mc:Choice Requires="a14">
          <p:sp>
            <p:nvSpPr>
              <p:cNvPr id="2051" name="文本框 2050">
                <a:extLst>
                  <a:ext uri="{FF2B5EF4-FFF2-40B4-BE49-F238E27FC236}">
                    <a16:creationId xmlns:a16="http://schemas.microsoft.com/office/drawing/2014/main" id="{2FE8DF38-D9E4-9E16-0A0B-C02984CC7E07}"/>
                  </a:ext>
                </a:extLst>
              </p:cNvPr>
              <p:cNvSpPr txBox="1"/>
              <p:nvPr/>
            </p:nvSpPr>
            <p:spPr>
              <a:xfrm>
                <a:off x="10582077" y="3993045"/>
                <a:ext cx="972253" cy="76585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p>
                        <m:sSup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sup>
                      </m:s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oMath>
                  </m:oMathPara>
                </a14:m>
                <a:endParaRPr lang="en-US" altLang="zh-CN" sz="1800" dirty="0">
                  <a:effectLst/>
                  <a:ea typeface="宋体" panose="02010600030101010101" pitchFamily="2"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p>
                        <m:sSupPr>
                          <m:ctrlPr>
                            <a:rPr lang="zh-CN" altLang="zh-CN" sz="1800" i="1" smtClean="0">
                              <a:effectLst/>
                              <a:latin typeface="Cambria Math" panose="02040503050406030204" pitchFamily="18" charset="0"/>
                              <a:ea typeface="Cambria Math" panose="02040503050406030204" pitchFamily="18" charset="0"/>
                              <a:cs typeface="Times New Roman" panose="02020603050405020304" pitchFamily="18" charset="0"/>
                            </a:rPr>
                          </m:ctrlPr>
                        </m:sSupPr>
                        <m:e>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𝑒</m:t>
                          </m:r>
                        </m:e>
                        <m:sup>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a:effectLst/>
                              <a:latin typeface="Cambria Math" panose="02040503050406030204" pitchFamily="18" charset="0"/>
                              <a:ea typeface="宋体" panose="02010600030101010101" pitchFamily="2" charset="-122"/>
                              <a:cs typeface="Times New Roman" panose="02020603050405020304" pitchFamily="18" charset="0"/>
                            </a:rPr>
                            <m:t>∞</m:t>
                          </m:r>
                        </m:sup>
                      </m:sSup>
                      <m:box>
                        <m:boxPr>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boxPr>
                        <m:e>
                          <m:groupChr>
                            <m:groupChrPr>
                              <m:chr m:val="→"/>
                              <m:vertJc m:val="bot"/>
                              <m:ctrlPr>
                                <a:rPr lang="zh-CN" altLang="zh-CN" sz="1800" i="1">
                                  <a:effectLst/>
                                  <a:latin typeface="Cambria Math" panose="02040503050406030204" pitchFamily="18" charset="0"/>
                                  <a:ea typeface="Cambria Math" panose="02040503050406030204" pitchFamily="18" charset="0"/>
                                  <a:cs typeface="Times New Roman" panose="02020603050405020304" pitchFamily="18" charset="0"/>
                                </a:rPr>
                              </m:ctrlPr>
                            </m:groupChrPr>
                            <m:e/>
                          </m:groupChr>
                        </m:e>
                      </m:box>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0</m:t>
                      </m:r>
                    </m:oMath>
                  </m:oMathPara>
                </a14:m>
                <a:endParaRPr lang="en-US" altLang="zh-CN" sz="1800" dirty="0">
                  <a:effectLst/>
                  <a:ea typeface="宋体" panose="02010600030101010101" pitchFamily="2" charset="-122"/>
                  <a:cs typeface="Times New Roman" panose="02020603050405020304" pitchFamily="18" charset="0"/>
                </a:endParaRPr>
              </a:p>
            </p:txBody>
          </p:sp>
        </mc:Choice>
        <mc:Fallback xmlns="">
          <p:sp>
            <p:nvSpPr>
              <p:cNvPr id="2051" name="文本框 2050">
                <a:extLst>
                  <a:ext uri="{FF2B5EF4-FFF2-40B4-BE49-F238E27FC236}">
                    <a16:creationId xmlns:a16="http://schemas.microsoft.com/office/drawing/2014/main" id="{2FE8DF38-D9E4-9E16-0A0B-C02984CC7E07}"/>
                  </a:ext>
                </a:extLst>
              </p:cNvPr>
              <p:cNvSpPr txBox="1">
                <a:spLocks noRot="1" noChangeAspect="1" noMove="1" noResize="1" noEditPoints="1" noAdjustHandles="1" noChangeArrowheads="1" noChangeShapeType="1" noTextEdit="1"/>
              </p:cNvSpPr>
              <p:nvPr/>
            </p:nvSpPr>
            <p:spPr>
              <a:xfrm>
                <a:off x="10582077" y="3993045"/>
                <a:ext cx="972253" cy="765851"/>
              </a:xfrm>
              <a:prstGeom prst="rect">
                <a:avLst/>
              </a:prstGeom>
              <a:blipFill>
                <a:blip r:embed="rId12"/>
                <a:stretch>
                  <a:fillRect b="-24590"/>
                </a:stretch>
              </a:blipFill>
            </p:spPr>
            <p:txBody>
              <a:bodyPr/>
              <a:lstStyle/>
              <a:p>
                <a:r>
                  <a:rPr lang="zh-CN" altLang="en-US">
                    <a:noFill/>
                  </a:rPr>
                  <a:t> </a:t>
                </a:r>
              </a:p>
            </p:txBody>
          </p:sp>
        </mc:Fallback>
      </mc:AlternateContent>
      <p:grpSp>
        <p:nvGrpSpPr>
          <p:cNvPr id="2104" name="组合 2103">
            <a:extLst>
              <a:ext uri="{FF2B5EF4-FFF2-40B4-BE49-F238E27FC236}">
                <a16:creationId xmlns:a16="http://schemas.microsoft.com/office/drawing/2014/main" id="{A772667D-8FB8-4F50-3C4B-015D7F1C3123}"/>
              </a:ext>
            </a:extLst>
          </p:cNvPr>
          <p:cNvGrpSpPr/>
          <p:nvPr/>
        </p:nvGrpSpPr>
        <p:grpSpPr>
          <a:xfrm>
            <a:off x="6709433" y="5452998"/>
            <a:ext cx="1251950" cy="985573"/>
            <a:chOff x="7358650" y="5426074"/>
            <a:chExt cx="1251950" cy="985573"/>
          </a:xfrm>
        </p:grpSpPr>
        <p:sp>
          <p:nvSpPr>
            <p:cNvPr id="2082" name="文本框 2081">
              <a:extLst>
                <a:ext uri="{FF2B5EF4-FFF2-40B4-BE49-F238E27FC236}">
                  <a16:creationId xmlns:a16="http://schemas.microsoft.com/office/drawing/2014/main" id="{97F39701-08AC-776D-7323-385DE6D1E896}"/>
                </a:ext>
              </a:extLst>
            </p:cNvPr>
            <p:cNvSpPr txBox="1"/>
            <p:nvPr/>
          </p:nvSpPr>
          <p:spPr>
            <a:xfrm>
              <a:off x="7358650" y="5426077"/>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083" name="文本框 2082">
              <a:extLst>
                <a:ext uri="{FF2B5EF4-FFF2-40B4-BE49-F238E27FC236}">
                  <a16:creationId xmlns:a16="http://schemas.microsoft.com/office/drawing/2014/main" id="{FFDEC154-D647-9800-3D0E-8BE80D81B006}"/>
                </a:ext>
              </a:extLst>
            </p:cNvPr>
            <p:cNvSpPr txBox="1"/>
            <p:nvPr/>
          </p:nvSpPr>
          <p:spPr>
            <a:xfrm>
              <a:off x="7609040" y="5426076"/>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084" name="文本框 2083">
              <a:extLst>
                <a:ext uri="{FF2B5EF4-FFF2-40B4-BE49-F238E27FC236}">
                  <a16:creationId xmlns:a16="http://schemas.microsoft.com/office/drawing/2014/main" id="{459DD6E8-E118-F624-EBE0-5C68D3B0C94B}"/>
                </a:ext>
              </a:extLst>
            </p:cNvPr>
            <p:cNvSpPr txBox="1"/>
            <p:nvPr/>
          </p:nvSpPr>
          <p:spPr>
            <a:xfrm>
              <a:off x="7859430" y="5426075"/>
              <a:ext cx="250390" cy="246221"/>
            </a:xfrm>
            <a:prstGeom prst="rect">
              <a:avLst/>
            </a:prstGeom>
            <a:noFill/>
            <a:ln>
              <a:solidFill>
                <a:schemeClr val="tx1"/>
              </a:solidFill>
            </a:ln>
          </p:spPr>
          <p:txBody>
            <a:bodyPr wrap="none" rtlCol="0">
              <a:spAutoFit/>
            </a:bodyPr>
            <a:lstStyle/>
            <a:p>
              <a:r>
                <a:rPr kumimoji="1" lang="en-US" altLang="zh-CN" sz="1000" b="1" dirty="0"/>
                <a:t>1</a:t>
              </a:r>
              <a:endParaRPr kumimoji="1" lang="zh-CN" altLang="en-US" sz="1000" b="1" dirty="0"/>
            </a:p>
          </p:txBody>
        </p:sp>
        <p:sp>
          <p:nvSpPr>
            <p:cNvPr id="2085" name="文本框 2084">
              <a:extLst>
                <a:ext uri="{FF2B5EF4-FFF2-40B4-BE49-F238E27FC236}">
                  <a16:creationId xmlns:a16="http://schemas.microsoft.com/office/drawing/2014/main" id="{81A5DD96-B140-8E05-E0FE-0A2E6CC02008}"/>
                </a:ext>
              </a:extLst>
            </p:cNvPr>
            <p:cNvSpPr txBox="1"/>
            <p:nvPr/>
          </p:nvSpPr>
          <p:spPr>
            <a:xfrm>
              <a:off x="8109820" y="5426074"/>
              <a:ext cx="250390" cy="246221"/>
            </a:xfrm>
            <a:prstGeom prst="rect">
              <a:avLst/>
            </a:prstGeom>
            <a:noFill/>
            <a:ln>
              <a:solidFill>
                <a:schemeClr val="tx1"/>
              </a:solidFill>
            </a:ln>
          </p:spPr>
          <p:txBody>
            <a:bodyPr wrap="none" rtlCol="0">
              <a:spAutoFit/>
            </a:bodyPr>
            <a:lstStyle/>
            <a:p>
              <a:r>
                <a:rPr kumimoji="1" lang="en-US" altLang="zh-CN" sz="1000" b="1" dirty="0"/>
                <a:t>1</a:t>
              </a:r>
              <a:endParaRPr kumimoji="1" lang="zh-CN" altLang="en-US" sz="1000" b="1" dirty="0"/>
            </a:p>
          </p:txBody>
        </p:sp>
        <p:sp>
          <p:nvSpPr>
            <p:cNvPr id="2086" name="文本框 2085">
              <a:extLst>
                <a:ext uri="{FF2B5EF4-FFF2-40B4-BE49-F238E27FC236}">
                  <a16:creationId xmlns:a16="http://schemas.microsoft.com/office/drawing/2014/main" id="{86549106-EB2B-62DD-2024-09FBDE85D4B2}"/>
                </a:ext>
              </a:extLst>
            </p:cNvPr>
            <p:cNvSpPr txBox="1"/>
            <p:nvPr/>
          </p:nvSpPr>
          <p:spPr>
            <a:xfrm>
              <a:off x="8360210" y="5426074"/>
              <a:ext cx="250390" cy="246221"/>
            </a:xfrm>
            <a:prstGeom prst="rect">
              <a:avLst/>
            </a:prstGeom>
            <a:noFill/>
            <a:ln>
              <a:solidFill>
                <a:schemeClr val="tx1"/>
              </a:solidFill>
            </a:ln>
          </p:spPr>
          <p:txBody>
            <a:bodyPr wrap="none" rtlCol="0">
              <a:spAutoFit/>
            </a:bodyPr>
            <a:lstStyle/>
            <a:p>
              <a:r>
                <a:rPr kumimoji="1" lang="en-US" altLang="zh-CN" sz="1000" b="1" dirty="0"/>
                <a:t>1</a:t>
              </a:r>
              <a:endParaRPr kumimoji="1" lang="zh-CN" altLang="en-US" sz="1000" b="1" dirty="0"/>
            </a:p>
          </p:txBody>
        </p:sp>
        <p:sp>
          <p:nvSpPr>
            <p:cNvPr id="2087" name="文本框 2086">
              <a:extLst>
                <a:ext uri="{FF2B5EF4-FFF2-40B4-BE49-F238E27FC236}">
                  <a16:creationId xmlns:a16="http://schemas.microsoft.com/office/drawing/2014/main" id="{5AFEE4E5-4783-7716-5C47-889C2B7644E6}"/>
                </a:ext>
              </a:extLst>
            </p:cNvPr>
            <p:cNvSpPr txBox="1"/>
            <p:nvPr/>
          </p:nvSpPr>
          <p:spPr>
            <a:xfrm>
              <a:off x="7358650" y="5672298"/>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088" name="文本框 2087">
              <a:extLst>
                <a:ext uri="{FF2B5EF4-FFF2-40B4-BE49-F238E27FC236}">
                  <a16:creationId xmlns:a16="http://schemas.microsoft.com/office/drawing/2014/main" id="{5D779F87-3188-9580-2F4F-929FC16662FC}"/>
                </a:ext>
              </a:extLst>
            </p:cNvPr>
            <p:cNvSpPr txBox="1"/>
            <p:nvPr/>
          </p:nvSpPr>
          <p:spPr>
            <a:xfrm>
              <a:off x="7609040" y="5672297"/>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089" name="文本框 2088">
              <a:extLst>
                <a:ext uri="{FF2B5EF4-FFF2-40B4-BE49-F238E27FC236}">
                  <a16:creationId xmlns:a16="http://schemas.microsoft.com/office/drawing/2014/main" id="{96E5E194-DB2D-3D65-3FE4-843105E7EE68}"/>
                </a:ext>
              </a:extLst>
            </p:cNvPr>
            <p:cNvSpPr txBox="1"/>
            <p:nvPr/>
          </p:nvSpPr>
          <p:spPr>
            <a:xfrm>
              <a:off x="7859430" y="5672296"/>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090" name="文本框 2089">
              <a:extLst>
                <a:ext uri="{FF2B5EF4-FFF2-40B4-BE49-F238E27FC236}">
                  <a16:creationId xmlns:a16="http://schemas.microsoft.com/office/drawing/2014/main" id="{5290E0B1-0A21-7233-4FC7-624AF29CBFFE}"/>
                </a:ext>
              </a:extLst>
            </p:cNvPr>
            <p:cNvSpPr txBox="1"/>
            <p:nvPr/>
          </p:nvSpPr>
          <p:spPr>
            <a:xfrm>
              <a:off x="8109820" y="5672295"/>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091" name="文本框 2090">
              <a:extLst>
                <a:ext uri="{FF2B5EF4-FFF2-40B4-BE49-F238E27FC236}">
                  <a16:creationId xmlns:a16="http://schemas.microsoft.com/office/drawing/2014/main" id="{C4A44EDB-54E9-CD3B-5B68-B7F96749785B}"/>
                </a:ext>
              </a:extLst>
            </p:cNvPr>
            <p:cNvSpPr txBox="1"/>
            <p:nvPr/>
          </p:nvSpPr>
          <p:spPr>
            <a:xfrm>
              <a:off x="8360210" y="5672295"/>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092" name="文本框 2091">
              <a:extLst>
                <a:ext uri="{FF2B5EF4-FFF2-40B4-BE49-F238E27FC236}">
                  <a16:creationId xmlns:a16="http://schemas.microsoft.com/office/drawing/2014/main" id="{F96A8666-8E18-AF4A-F010-87ACA317EB84}"/>
                </a:ext>
              </a:extLst>
            </p:cNvPr>
            <p:cNvSpPr txBox="1"/>
            <p:nvPr/>
          </p:nvSpPr>
          <p:spPr>
            <a:xfrm>
              <a:off x="7358650" y="5919205"/>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093" name="文本框 2092">
              <a:extLst>
                <a:ext uri="{FF2B5EF4-FFF2-40B4-BE49-F238E27FC236}">
                  <a16:creationId xmlns:a16="http://schemas.microsoft.com/office/drawing/2014/main" id="{BB9CB63D-8C7E-A6B4-8DAB-A9AEBC59DC09}"/>
                </a:ext>
              </a:extLst>
            </p:cNvPr>
            <p:cNvSpPr txBox="1"/>
            <p:nvPr/>
          </p:nvSpPr>
          <p:spPr>
            <a:xfrm>
              <a:off x="7609040" y="5919204"/>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094" name="文本框 2093">
              <a:extLst>
                <a:ext uri="{FF2B5EF4-FFF2-40B4-BE49-F238E27FC236}">
                  <a16:creationId xmlns:a16="http://schemas.microsoft.com/office/drawing/2014/main" id="{D73822BB-FC80-AC2C-3A99-B7C86A7D3391}"/>
                </a:ext>
              </a:extLst>
            </p:cNvPr>
            <p:cNvSpPr txBox="1"/>
            <p:nvPr/>
          </p:nvSpPr>
          <p:spPr>
            <a:xfrm>
              <a:off x="7859430" y="5919203"/>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095" name="文本框 2094">
              <a:extLst>
                <a:ext uri="{FF2B5EF4-FFF2-40B4-BE49-F238E27FC236}">
                  <a16:creationId xmlns:a16="http://schemas.microsoft.com/office/drawing/2014/main" id="{DDBFB716-8FE7-4DCD-5C6B-3871A699F2AF}"/>
                </a:ext>
              </a:extLst>
            </p:cNvPr>
            <p:cNvSpPr txBox="1"/>
            <p:nvPr/>
          </p:nvSpPr>
          <p:spPr>
            <a:xfrm>
              <a:off x="8109820" y="5919202"/>
              <a:ext cx="250390" cy="246221"/>
            </a:xfrm>
            <a:prstGeom prst="rect">
              <a:avLst/>
            </a:prstGeom>
            <a:noFill/>
            <a:ln>
              <a:solidFill>
                <a:schemeClr val="tx1"/>
              </a:solidFill>
            </a:ln>
          </p:spPr>
          <p:txBody>
            <a:bodyPr wrap="none" rtlCol="0">
              <a:spAutoFit/>
            </a:bodyPr>
            <a:lstStyle/>
            <a:p>
              <a:r>
                <a:rPr kumimoji="1" lang="en-US" altLang="zh-CN" sz="1000" b="1" dirty="0"/>
                <a:t>1</a:t>
              </a:r>
              <a:endParaRPr kumimoji="1" lang="zh-CN" altLang="en-US" sz="1000" b="1" dirty="0"/>
            </a:p>
          </p:txBody>
        </p:sp>
        <p:sp>
          <p:nvSpPr>
            <p:cNvPr id="2096" name="文本框 2095">
              <a:extLst>
                <a:ext uri="{FF2B5EF4-FFF2-40B4-BE49-F238E27FC236}">
                  <a16:creationId xmlns:a16="http://schemas.microsoft.com/office/drawing/2014/main" id="{5B83CC56-A8CA-2FBB-17BC-C1B771C91B50}"/>
                </a:ext>
              </a:extLst>
            </p:cNvPr>
            <p:cNvSpPr txBox="1"/>
            <p:nvPr/>
          </p:nvSpPr>
          <p:spPr>
            <a:xfrm>
              <a:off x="8360210" y="5919202"/>
              <a:ext cx="250390" cy="246221"/>
            </a:xfrm>
            <a:prstGeom prst="rect">
              <a:avLst/>
            </a:prstGeom>
            <a:noFill/>
            <a:ln>
              <a:solidFill>
                <a:schemeClr val="tx1"/>
              </a:solidFill>
            </a:ln>
          </p:spPr>
          <p:txBody>
            <a:bodyPr wrap="none" rtlCol="0">
              <a:spAutoFit/>
            </a:bodyPr>
            <a:lstStyle/>
            <a:p>
              <a:r>
                <a:rPr kumimoji="1" lang="en-US" altLang="zh-CN" sz="1000" b="1" dirty="0"/>
                <a:t>1</a:t>
              </a:r>
              <a:endParaRPr kumimoji="1" lang="zh-CN" altLang="en-US" sz="1000" b="1" dirty="0"/>
            </a:p>
          </p:txBody>
        </p:sp>
        <p:sp>
          <p:nvSpPr>
            <p:cNvPr id="2097" name="文本框 2096">
              <a:extLst>
                <a:ext uri="{FF2B5EF4-FFF2-40B4-BE49-F238E27FC236}">
                  <a16:creationId xmlns:a16="http://schemas.microsoft.com/office/drawing/2014/main" id="{7AD46F6F-D533-6620-11A1-C7CCBFE88229}"/>
                </a:ext>
              </a:extLst>
            </p:cNvPr>
            <p:cNvSpPr txBox="1"/>
            <p:nvPr/>
          </p:nvSpPr>
          <p:spPr>
            <a:xfrm>
              <a:off x="7358650" y="6165426"/>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098" name="文本框 2097">
              <a:extLst>
                <a:ext uri="{FF2B5EF4-FFF2-40B4-BE49-F238E27FC236}">
                  <a16:creationId xmlns:a16="http://schemas.microsoft.com/office/drawing/2014/main" id="{A2636EF8-E51E-DBB1-68FD-D46C0AF98D36}"/>
                </a:ext>
              </a:extLst>
            </p:cNvPr>
            <p:cNvSpPr txBox="1"/>
            <p:nvPr/>
          </p:nvSpPr>
          <p:spPr>
            <a:xfrm>
              <a:off x="7609040" y="6165425"/>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099" name="文本框 2098">
              <a:extLst>
                <a:ext uri="{FF2B5EF4-FFF2-40B4-BE49-F238E27FC236}">
                  <a16:creationId xmlns:a16="http://schemas.microsoft.com/office/drawing/2014/main" id="{1A8D5CFB-D8C6-1963-2EDA-E00362180912}"/>
                </a:ext>
              </a:extLst>
            </p:cNvPr>
            <p:cNvSpPr txBox="1"/>
            <p:nvPr/>
          </p:nvSpPr>
          <p:spPr>
            <a:xfrm>
              <a:off x="7859430" y="6165424"/>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100" name="文本框 2099">
              <a:extLst>
                <a:ext uri="{FF2B5EF4-FFF2-40B4-BE49-F238E27FC236}">
                  <a16:creationId xmlns:a16="http://schemas.microsoft.com/office/drawing/2014/main" id="{3768A477-4F5B-B071-EA61-E0D909D342C0}"/>
                </a:ext>
              </a:extLst>
            </p:cNvPr>
            <p:cNvSpPr txBox="1"/>
            <p:nvPr/>
          </p:nvSpPr>
          <p:spPr>
            <a:xfrm>
              <a:off x="8109820" y="6165423"/>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101" name="文本框 2100">
              <a:extLst>
                <a:ext uri="{FF2B5EF4-FFF2-40B4-BE49-F238E27FC236}">
                  <a16:creationId xmlns:a16="http://schemas.microsoft.com/office/drawing/2014/main" id="{40CBBAFE-74E3-3255-66E9-5CA0CC00FF73}"/>
                </a:ext>
              </a:extLst>
            </p:cNvPr>
            <p:cNvSpPr txBox="1"/>
            <p:nvPr/>
          </p:nvSpPr>
          <p:spPr>
            <a:xfrm>
              <a:off x="8360210" y="6165423"/>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grpSp>
      <p:sp>
        <p:nvSpPr>
          <p:cNvPr id="2103" name="文本框 2102">
            <a:extLst>
              <a:ext uri="{FF2B5EF4-FFF2-40B4-BE49-F238E27FC236}">
                <a16:creationId xmlns:a16="http://schemas.microsoft.com/office/drawing/2014/main" id="{225889C2-CA2D-2D09-3016-4BBD884AD427}"/>
              </a:ext>
            </a:extLst>
          </p:cNvPr>
          <p:cNvSpPr txBox="1"/>
          <p:nvPr/>
        </p:nvSpPr>
        <p:spPr>
          <a:xfrm>
            <a:off x="6583542" y="4995187"/>
            <a:ext cx="1526278" cy="369332"/>
          </a:xfrm>
          <a:prstGeom prst="rect">
            <a:avLst/>
          </a:prstGeom>
          <a:noFill/>
        </p:spPr>
        <p:txBody>
          <a:bodyPr wrap="square">
            <a:spAutoFit/>
          </a:bodyPr>
          <a:lstStyle/>
          <a:p>
            <a:pPr algn="l"/>
            <a:r>
              <a:rPr lang="en" altLang="zh-CN" b="1" i="0" dirty="0">
                <a:solidFill>
                  <a:srgbClr val="121212"/>
                </a:solidFill>
                <a:effectLst/>
                <a:latin typeface="-apple-system"/>
              </a:rPr>
              <a:t>Padding Mask</a:t>
            </a:r>
            <a:endParaRPr lang="en" altLang="zh-CN" b="0" i="0" dirty="0">
              <a:solidFill>
                <a:srgbClr val="121212"/>
              </a:solidFill>
              <a:effectLst/>
              <a:latin typeface="-apple-system"/>
            </a:endParaRPr>
          </a:p>
        </p:txBody>
      </p:sp>
      <p:cxnSp>
        <p:nvCxnSpPr>
          <p:cNvPr id="2105" name="直线箭头连接符 2104">
            <a:extLst>
              <a:ext uri="{FF2B5EF4-FFF2-40B4-BE49-F238E27FC236}">
                <a16:creationId xmlns:a16="http://schemas.microsoft.com/office/drawing/2014/main" id="{2EE0428A-97A8-B250-51DB-31DB24968AB5}"/>
              </a:ext>
            </a:extLst>
          </p:cNvPr>
          <p:cNvCxnSpPr>
            <a:cxnSpLocks/>
          </p:cNvCxnSpPr>
          <p:nvPr/>
        </p:nvCxnSpPr>
        <p:spPr>
          <a:xfrm>
            <a:off x="8252749" y="5919353"/>
            <a:ext cx="89149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108" name="文本框 2107">
            <a:extLst>
              <a:ext uri="{FF2B5EF4-FFF2-40B4-BE49-F238E27FC236}">
                <a16:creationId xmlns:a16="http://schemas.microsoft.com/office/drawing/2014/main" id="{4BCE1B15-E537-703E-220A-D44D7940FFCE}"/>
              </a:ext>
            </a:extLst>
          </p:cNvPr>
          <p:cNvSpPr txBox="1"/>
          <p:nvPr/>
        </p:nvSpPr>
        <p:spPr>
          <a:xfrm>
            <a:off x="9379074" y="5453001"/>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109" name="文本框 2108">
            <a:extLst>
              <a:ext uri="{FF2B5EF4-FFF2-40B4-BE49-F238E27FC236}">
                <a16:creationId xmlns:a16="http://schemas.microsoft.com/office/drawing/2014/main" id="{2BAA9891-6AFF-C06F-A0DF-55BA64E1DC34}"/>
              </a:ext>
            </a:extLst>
          </p:cNvPr>
          <p:cNvSpPr txBox="1"/>
          <p:nvPr/>
        </p:nvSpPr>
        <p:spPr>
          <a:xfrm>
            <a:off x="9629464" y="5453000"/>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110" name="文本框 2109">
            <a:extLst>
              <a:ext uri="{FF2B5EF4-FFF2-40B4-BE49-F238E27FC236}">
                <a16:creationId xmlns:a16="http://schemas.microsoft.com/office/drawing/2014/main" id="{89D66E9E-CDDF-0AC1-BA7F-486F56933BEC}"/>
              </a:ext>
            </a:extLst>
          </p:cNvPr>
          <p:cNvSpPr txBox="1"/>
          <p:nvPr/>
        </p:nvSpPr>
        <p:spPr>
          <a:xfrm>
            <a:off x="9879854" y="5452999"/>
            <a:ext cx="250390" cy="246221"/>
          </a:xfrm>
          <a:prstGeom prst="rect">
            <a:avLst/>
          </a:prstGeom>
          <a:noFill/>
          <a:ln>
            <a:solidFill>
              <a:schemeClr val="tx1"/>
            </a:solidFill>
          </a:ln>
        </p:spPr>
        <p:txBody>
          <a:bodyPr wrap="square" rtlCol="0">
            <a:spAutoFit/>
          </a:bodyPr>
          <a:lstStyle/>
          <a:p>
            <a:pPr algn="ctr"/>
            <a:endParaRPr kumimoji="1" lang="zh-CN" altLang="en-US" sz="1000" b="1" dirty="0"/>
          </a:p>
        </p:txBody>
      </p:sp>
      <p:sp>
        <p:nvSpPr>
          <p:cNvPr id="2111" name="文本框 2110">
            <a:extLst>
              <a:ext uri="{FF2B5EF4-FFF2-40B4-BE49-F238E27FC236}">
                <a16:creationId xmlns:a16="http://schemas.microsoft.com/office/drawing/2014/main" id="{710A2D41-7FF7-E633-A677-318EBE7FC6AB}"/>
              </a:ext>
            </a:extLst>
          </p:cNvPr>
          <p:cNvSpPr txBox="1"/>
          <p:nvPr/>
        </p:nvSpPr>
        <p:spPr>
          <a:xfrm>
            <a:off x="10130244" y="5452998"/>
            <a:ext cx="250390" cy="246221"/>
          </a:xfrm>
          <a:prstGeom prst="rect">
            <a:avLst/>
          </a:prstGeom>
          <a:noFill/>
          <a:ln>
            <a:solidFill>
              <a:schemeClr val="tx1"/>
            </a:solid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000" b="1" i="0" u="none" strike="noStrike" kern="1200" cap="none" spc="0" normalizeH="0" baseline="0" noProof="0" dirty="0">
              <a:ln>
                <a:noFill/>
              </a:ln>
              <a:solidFill>
                <a:prstClr val="black"/>
              </a:solidFill>
              <a:effectLst/>
              <a:uLnTx/>
              <a:uFillTx/>
              <a:latin typeface="Calibri" panose="020F0502020204030204"/>
              <a:ea typeface="等线" panose="02010600030101010101" pitchFamily="2" charset="-122"/>
              <a:cs typeface="+mn-cs"/>
            </a:endParaRPr>
          </a:p>
        </p:txBody>
      </p:sp>
      <p:sp>
        <p:nvSpPr>
          <p:cNvPr id="2112" name="文本框 2111">
            <a:extLst>
              <a:ext uri="{FF2B5EF4-FFF2-40B4-BE49-F238E27FC236}">
                <a16:creationId xmlns:a16="http://schemas.microsoft.com/office/drawing/2014/main" id="{D6E0E432-FEB5-6DCE-11C5-938CD79FD679}"/>
              </a:ext>
            </a:extLst>
          </p:cNvPr>
          <p:cNvSpPr txBox="1"/>
          <p:nvPr/>
        </p:nvSpPr>
        <p:spPr>
          <a:xfrm>
            <a:off x="10380634" y="5452998"/>
            <a:ext cx="250390" cy="246221"/>
          </a:xfrm>
          <a:prstGeom prst="rect">
            <a:avLst/>
          </a:prstGeom>
          <a:noFill/>
          <a:ln>
            <a:solidFill>
              <a:schemeClr val="tx1"/>
            </a:solidFill>
          </a:ln>
        </p:spPr>
        <p:txBody>
          <a:bodyPr wrap="square" rtlCol="0">
            <a:spAutoFit/>
          </a:bodyPr>
          <a:lstStyle/>
          <a:p>
            <a:endParaRPr kumimoji="1" lang="zh-CN" altLang="en-US" sz="1000" b="1" dirty="0"/>
          </a:p>
        </p:txBody>
      </p:sp>
      <p:sp>
        <p:nvSpPr>
          <p:cNvPr id="2113" name="文本框 2112">
            <a:extLst>
              <a:ext uri="{FF2B5EF4-FFF2-40B4-BE49-F238E27FC236}">
                <a16:creationId xmlns:a16="http://schemas.microsoft.com/office/drawing/2014/main" id="{B269A8D4-DCD6-DB35-F5C7-B6CC0C014CFE}"/>
              </a:ext>
            </a:extLst>
          </p:cNvPr>
          <p:cNvSpPr txBox="1"/>
          <p:nvPr/>
        </p:nvSpPr>
        <p:spPr>
          <a:xfrm>
            <a:off x="9379074" y="5699222"/>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114" name="文本框 2113">
            <a:extLst>
              <a:ext uri="{FF2B5EF4-FFF2-40B4-BE49-F238E27FC236}">
                <a16:creationId xmlns:a16="http://schemas.microsoft.com/office/drawing/2014/main" id="{09752530-C6D1-D47F-0696-A70A440F0AA6}"/>
              </a:ext>
            </a:extLst>
          </p:cNvPr>
          <p:cNvSpPr txBox="1"/>
          <p:nvPr/>
        </p:nvSpPr>
        <p:spPr>
          <a:xfrm>
            <a:off x="9629464" y="5699221"/>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115" name="文本框 2114">
            <a:extLst>
              <a:ext uri="{FF2B5EF4-FFF2-40B4-BE49-F238E27FC236}">
                <a16:creationId xmlns:a16="http://schemas.microsoft.com/office/drawing/2014/main" id="{BBE3FA36-D3AC-87AF-3665-3F5FB3AA9F87}"/>
              </a:ext>
            </a:extLst>
          </p:cNvPr>
          <p:cNvSpPr txBox="1"/>
          <p:nvPr/>
        </p:nvSpPr>
        <p:spPr>
          <a:xfrm>
            <a:off x="9879854" y="5699220"/>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116" name="文本框 2115">
            <a:extLst>
              <a:ext uri="{FF2B5EF4-FFF2-40B4-BE49-F238E27FC236}">
                <a16:creationId xmlns:a16="http://schemas.microsoft.com/office/drawing/2014/main" id="{74324237-71C2-5202-FCE9-2B0216E1F0FB}"/>
              </a:ext>
            </a:extLst>
          </p:cNvPr>
          <p:cNvSpPr txBox="1"/>
          <p:nvPr/>
        </p:nvSpPr>
        <p:spPr>
          <a:xfrm>
            <a:off x="10130244" y="5699219"/>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117" name="文本框 2116">
            <a:extLst>
              <a:ext uri="{FF2B5EF4-FFF2-40B4-BE49-F238E27FC236}">
                <a16:creationId xmlns:a16="http://schemas.microsoft.com/office/drawing/2014/main" id="{64D626F0-80CA-FABF-103B-51D0FB705094}"/>
              </a:ext>
            </a:extLst>
          </p:cNvPr>
          <p:cNvSpPr txBox="1"/>
          <p:nvPr/>
        </p:nvSpPr>
        <p:spPr>
          <a:xfrm>
            <a:off x="10380634" y="5699219"/>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118" name="文本框 2117">
            <a:extLst>
              <a:ext uri="{FF2B5EF4-FFF2-40B4-BE49-F238E27FC236}">
                <a16:creationId xmlns:a16="http://schemas.microsoft.com/office/drawing/2014/main" id="{62F67190-D18B-C2A6-7C15-7EDD1E333C4D}"/>
              </a:ext>
            </a:extLst>
          </p:cNvPr>
          <p:cNvSpPr txBox="1"/>
          <p:nvPr/>
        </p:nvSpPr>
        <p:spPr>
          <a:xfrm>
            <a:off x="9379074" y="5946129"/>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119" name="文本框 2118">
            <a:extLst>
              <a:ext uri="{FF2B5EF4-FFF2-40B4-BE49-F238E27FC236}">
                <a16:creationId xmlns:a16="http://schemas.microsoft.com/office/drawing/2014/main" id="{1B367087-3515-39B4-B160-4EC3DB169FDD}"/>
              </a:ext>
            </a:extLst>
          </p:cNvPr>
          <p:cNvSpPr txBox="1"/>
          <p:nvPr/>
        </p:nvSpPr>
        <p:spPr>
          <a:xfrm>
            <a:off x="9629464" y="5946128"/>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120" name="文本框 2119">
            <a:extLst>
              <a:ext uri="{FF2B5EF4-FFF2-40B4-BE49-F238E27FC236}">
                <a16:creationId xmlns:a16="http://schemas.microsoft.com/office/drawing/2014/main" id="{2BC6BF09-CC6F-E75D-264E-00748F51D62A}"/>
              </a:ext>
            </a:extLst>
          </p:cNvPr>
          <p:cNvSpPr txBox="1"/>
          <p:nvPr/>
        </p:nvSpPr>
        <p:spPr>
          <a:xfrm>
            <a:off x="9879854" y="5946127"/>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121" name="文本框 2120">
            <a:extLst>
              <a:ext uri="{FF2B5EF4-FFF2-40B4-BE49-F238E27FC236}">
                <a16:creationId xmlns:a16="http://schemas.microsoft.com/office/drawing/2014/main" id="{D58B7860-A313-3289-F012-B151F74924B1}"/>
              </a:ext>
            </a:extLst>
          </p:cNvPr>
          <p:cNvSpPr txBox="1"/>
          <p:nvPr/>
        </p:nvSpPr>
        <p:spPr>
          <a:xfrm>
            <a:off x="10130244" y="5946126"/>
            <a:ext cx="250390" cy="246221"/>
          </a:xfrm>
          <a:prstGeom prst="rect">
            <a:avLst/>
          </a:prstGeom>
          <a:noFill/>
          <a:ln>
            <a:solidFill>
              <a:schemeClr val="tx1"/>
            </a:solidFill>
          </a:ln>
        </p:spPr>
        <p:txBody>
          <a:bodyPr wrap="square" rtlCol="0">
            <a:spAutoFit/>
          </a:bodyPr>
          <a:lstStyle/>
          <a:p>
            <a:endParaRPr kumimoji="1" lang="zh-CN" altLang="en-US" sz="1000" b="1" dirty="0"/>
          </a:p>
        </p:txBody>
      </p:sp>
      <p:sp>
        <p:nvSpPr>
          <p:cNvPr id="2122" name="文本框 2121">
            <a:extLst>
              <a:ext uri="{FF2B5EF4-FFF2-40B4-BE49-F238E27FC236}">
                <a16:creationId xmlns:a16="http://schemas.microsoft.com/office/drawing/2014/main" id="{286C7E86-C570-285D-236C-68259186218F}"/>
              </a:ext>
            </a:extLst>
          </p:cNvPr>
          <p:cNvSpPr txBox="1"/>
          <p:nvPr/>
        </p:nvSpPr>
        <p:spPr>
          <a:xfrm>
            <a:off x="10380634" y="5946126"/>
            <a:ext cx="250390" cy="246221"/>
          </a:xfrm>
          <a:prstGeom prst="rect">
            <a:avLst/>
          </a:prstGeom>
          <a:noFill/>
          <a:ln>
            <a:solidFill>
              <a:schemeClr val="tx1"/>
            </a:solidFill>
          </a:ln>
        </p:spPr>
        <p:txBody>
          <a:bodyPr wrap="square" rtlCol="0">
            <a:spAutoFit/>
          </a:bodyPr>
          <a:lstStyle/>
          <a:p>
            <a:endParaRPr kumimoji="1" lang="zh-CN" altLang="en-US" sz="1000" b="1" dirty="0"/>
          </a:p>
        </p:txBody>
      </p:sp>
      <p:sp>
        <p:nvSpPr>
          <p:cNvPr id="2123" name="文本框 2122">
            <a:extLst>
              <a:ext uri="{FF2B5EF4-FFF2-40B4-BE49-F238E27FC236}">
                <a16:creationId xmlns:a16="http://schemas.microsoft.com/office/drawing/2014/main" id="{F9404BC2-E9BF-8F3C-20BD-30DA6209521A}"/>
              </a:ext>
            </a:extLst>
          </p:cNvPr>
          <p:cNvSpPr txBox="1"/>
          <p:nvPr/>
        </p:nvSpPr>
        <p:spPr>
          <a:xfrm>
            <a:off x="9379074" y="6192350"/>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124" name="文本框 2123">
            <a:extLst>
              <a:ext uri="{FF2B5EF4-FFF2-40B4-BE49-F238E27FC236}">
                <a16:creationId xmlns:a16="http://schemas.microsoft.com/office/drawing/2014/main" id="{1D605E1B-60A5-BA92-67DE-CD155F6D5668}"/>
              </a:ext>
            </a:extLst>
          </p:cNvPr>
          <p:cNvSpPr txBox="1"/>
          <p:nvPr/>
        </p:nvSpPr>
        <p:spPr>
          <a:xfrm>
            <a:off x="9629464" y="6192349"/>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125" name="文本框 2124">
            <a:extLst>
              <a:ext uri="{FF2B5EF4-FFF2-40B4-BE49-F238E27FC236}">
                <a16:creationId xmlns:a16="http://schemas.microsoft.com/office/drawing/2014/main" id="{128098C5-310C-1305-BBB4-095E808E79C5}"/>
              </a:ext>
            </a:extLst>
          </p:cNvPr>
          <p:cNvSpPr txBox="1"/>
          <p:nvPr/>
        </p:nvSpPr>
        <p:spPr>
          <a:xfrm>
            <a:off x="9879854" y="6192348"/>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126" name="文本框 2125">
            <a:extLst>
              <a:ext uri="{FF2B5EF4-FFF2-40B4-BE49-F238E27FC236}">
                <a16:creationId xmlns:a16="http://schemas.microsoft.com/office/drawing/2014/main" id="{7651D1F5-3230-F7E3-9E52-81A21B338C63}"/>
              </a:ext>
            </a:extLst>
          </p:cNvPr>
          <p:cNvSpPr txBox="1"/>
          <p:nvPr/>
        </p:nvSpPr>
        <p:spPr>
          <a:xfrm>
            <a:off x="10130244" y="6192347"/>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127" name="文本框 2126">
            <a:extLst>
              <a:ext uri="{FF2B5EF4-FFF2-40B4-BE49-F238E27FC236}">
                <a16:creationId xmlns:a16="http://schemas.microsoft.com/office/drawing/2014/main" id="{377FF2C9-D257-1378-CF6C-834A123C445D}"/>
              </a:ext>
            </a:extLst>
          </p:cNvPr>
          <p:cNvSpPr txBox="1"/>
          <p:nvPr/>
        </p:nvSpPr>
        <p:spPr>
          <a:xfrm>
            <a:off x="10380634" y="6192347"/>
            <a:ext cx="250390" cy="246221"/>
          </a:xfrm>
          <a:prstGeom prst="rect">
            <a:avLst/>
          </a:prstGeom>
          <a:noFill/>
          <a:ln>
            <a:solidFill>
              <a:schemeClr val="tx1"/>
            </a:solidFill>
          </a:ln>
        </p:spPr>
        <p:txBody>
          <a:bodyPr wrap="none" rtlCol="0">
            <a:spAutoFit/>
          </a:bodyPr>
          <a:lstStyle/>
          <a:p>
            <a:r>
              <a:rPr kumimoji="1" lang="en-US" altLang="zh-CN" sz="1000" b="1" dirty="0"/>
              <a:t>0</a:t>
            </a:r>
            <a:endParaRPr kumimoji="1" lang="zh-CN" altLang="en-US" sz="1000" b="1" dirty="0"/>
          </a:p>
        </p:txBody>
      </p:sp>
      <p:sp>
        <p:nvSpPr>
          <p:cNvPr id="2128" name="文本框 2127">
            <a:extLst>
              <a:ext uri="{FF2B5EF4-FFF2-40B4-BE49-F238E27FC236}">
                <a16:creationId xmlns:a16="http://schemas.microsoft.com/office/drawing/2014/main" id="{B4554AFB-D0A2-B83C-FCB4-5BA570A36164}"/>
              </a:ext>
            </a:extLst>
          </p:cNvPr>
          <p:cNvSpPr txBox="1"/>
          <p:nvPr/>
        </p:nvSpPr>
        <p:spPr>
          <a:xfrm>
            <a:off x="9826154" y="5453683"/>
            <a:ext cx="357790" cy="246221"/>
          </a:xfrm>
          <a:prstGeom prst="rect">
            <a:avLst/>
          </a:prstGeom>
          <a:noFill/>
        </p:spPr>
        <p:txBody>
          <a:bodyPr wrap="none" rtlCol="0">
            <a:spAutoFit/>
          </a:bodyPr>
          <a:lstStyle/>
          <a:p>
            <a:r>
              <a:rPr kumimoji="1" lang="en-US" altLang="zh-CN" sz="1000" dirty="0"/>
              <a:t>-inf</a:t>
            </a:r>
            <a:endParaRPr kumimoji="1" lang="zh-CN" altLang="en-US" sz="1000" dirty="0"/>
          </a:p>
        </p:txBody>
      </p:sp>
      <p:sp>
        <p:nvSpPr>
          <p:cNvPr id="2129" name="文本框 2128">
            <a:extLst>
              <a:ext uri="{FF2B5EF4-FFF2-40B4-BE49-F238E27FC236}">
                <a16:creationId xmlns:a16="http://schemas.microsoft.com/office/drawing/2014/main" id="{08A89F6E-4ED5-B689-B08B-4761AB90376E}"/>
              </a:ext>
            </a:extLst>
          </p:cNvPr>
          <p:cNvSpPr txBox="1"/>
          <p:nvPr/>
        </p:nvSpPr>
        <p:spPr>
          <a:xfrm>
            <a:off x="10073656" y="5453341"/>
            <a:ext cx="357790" cy="246221"/>
          </a:xfrm>
          <a:prstGeom prst="rect">
            <a:avLst/>
          </a:prstGeom>
          <a:noFill/>
        </p:spPr>
        <p:txBody>
          <a:bodyPr wrap="none" rtlCol="0">
            <a:spAutoFit/>
          </a:bodyPr>
          <a:lstStyle/>
          <a:p>
            <a:r>
              <a:rPr kumimoji="1" lang="en-US" altLang="zh-CN" sz="1000" dirty="0"/>
              <a:t>-inf</a:t>
            </a:r>
            <a:endParaRPr kumimoji="1" lang="zh-CN" altLang="en-US" sz="1000" dirty="0"/>
          </a:p>
        </p:txBody>
      </p:sp>
      <p:sp>
        <p:nvSpPr>
          <p:cNvPr id="2130" name="文本框 2129">
            <a:extLst>
              <a:ext uri="{FF2B5EF4-FFF2-40B4-BE49-F238E27FC236}">
                <a16:creationId xmlns:a16="http://schemas.microsoft.com/office/drawing/2014/main" id="{E05E58C1-55B9-D098-A4F9-06793D932535}"/>
              </a:ext>
            </a:extLst>
          </p:cNvPr>
          <p:cNvSpPr txBox="1"/>
          <p:nvPr/>
        </p:nvSpPr>
        <p:spPr>
          <a:xfrm>
            <a:off x="10321158" y="5452999"/>
            <a:ext cx="357790" cy="246221"/>
          </a:xfrm>
          <a:prstGeom prst="rect">
            <a:avLst/>
          </a:prstGeom>
          <a:noFill/>
        </p:spPr>
        <p:txBody>
          <a:bodyPr wrap="none" rtlCol="0">
            <a:spAutoFit/>
          </a:bodyPr>
          <a:lstStyle/>
          <a:p>
            <a:r>
              <a:rPr kumimoji="1" lang="en-US" altLang="zh-CN" sz="1000" dirty="0"/>
              <a:t>-inf</a:t>
            </a:r>
            <a:endParaRPr kumimoji="1" lang="zh-CN" altLang="en-US" sz="1000" dirty="0"/>
          </a:p>
        </p:txBody>
      </p:sp>
      <p:sp>
        <p:nvSpPr>
          <p:cNvPr id="2131" name="文本框 2130">
            <a:extLst>
              <a:ext uri="{FF2B5EF4-FFF2-40B4-BE49-F238E27FC236}">
                <a16:creationId xmlns:a16="http://schemas.microsoft.com/office/drawing/2014/main" id="{19658F40-04A2-E447-0F02-5B910BF2F547}"/>
              </a:ext>
            </a:extLst>
          </p:cNvPr>
          <p:cNvSpPr txBox="1"/>
          <p:nvPr/>
        </p:nvSpPr>
        <p:spPr>
          <a:xfrm>
            <a:off x="10327729" y="5946125"/>
            <a:ext cx="357790" cy="246221"/>
          </a:xfrm>
          <a:prstGeom prst="rect">
            <a:avLst/>
          </a:prstGeom>
          <a:noFill/>
        </p:spPr>
        <p:txBody>
          <a:bodyPr wrap="none" rtlCol="0">
            <a:spAutoFit/>
          </a:bodyPr>
          <a:lstStyle/>
          <a:p>
            <a:r>
              <a:rPr kumimoji="1" lang="en-US" altLang="zh-CN" sz="1000" dirty="0"/>
              <a:t>-inf</a:t>
            </a:r>
            <a:endParaRPr kumimoji="1" lang="zh-CN" altLang="en-US" sz="1000" dirty="0"/>
          </a:p>
        </p:txBody>
      </p:sp>
      <p:sp>
        <p:nvSpPr>
          <p:cNvPr id="2132" name="文本框 2131">
            <a:extLst>
              <a:ext uri="{FF2B5EF4-FFF2-40B4-BE49-F238E27FC236}">
                <a16:creationId xmlns:a16="http://schemas.microsoft.com/office/drawing/2014/main" id="{54CC1548-40F6-67F8-097C-2A3B6B41B4D7}"/>
              </a:ext>
            </a:extLst>
          </p:cNvPr>
          <p:cNvSpPr txBox="1"/>
          <p:nvPr/>
        </p:nvSpPr>
        <p:spPr>
          <a:xfrm>
            <a:off x="10080142" y="5949069"/>
            <a:ext cx="357790" cy="246221"/>
          </a:xfrm>
          <a:prstGeom prst="rect">
            <a:avLst/>
          </a:prstGeom>
          <a:noFill/>
        </p:spPr>
        <p:txBody>
          <a:bodyPr wrap="none" rtlCol="0">
            <a:spAutoFit/>
          </a:bodyPr>
          <a:lstStyle/>
          <a:p>
            <a:r>
              <a:rPr kumimoji="1" lang="en-US" altLang="zh-CN" sz="1000" dirty="0"/>
              <a:t>-inf</a:t>
            </a:r>
            <a:endParaRPr kumimoji="1" lang="zh-CN" altLang="en-US" sz="1000" dirty="0"/>
          </a:p>
        </p:txBody>
      </p:sp>
    </p:spTree>
    <p:extLst>
      <p:ext uri="{BB962C8B-B14F-4D97-AF65-F5344CB8AC3E}">
        <p14:creationId xmlns:p14="http://schemas.microsoft.com/office/powerpoint/2010/main" val="84878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p:tgtEl>
                                          <p:spTgt spid="12"/>
                                        </p:tgtEl>
                                        <p:attrNameLst>
                                          <p:attrName>ppt_y</p:attrName>
                                        </p:attrNameLst>
                                      </p:cBhvr>
                                      <p:tavLst>
                                        <p:tav tm="0">
                                          <p:val>
                                            <p:strVal val="#ppt_y-#ppt_h*1.125000"/>
                                          </p:val>
                                        </p:tav>
                                        <p:tav tm="100000">
                                          <p:val>
                                            <p:strVal val="#ppt_y"/>
                                          </p:val>
                                        </p:tav>
                                      </p:tavLst>
                                    </p:anim>
                                    <p:animEffect transition="in" filter="wipe(down)">
                                      <p:cBhvr>
                                        <p:cTn id="8" dur="500"/>
                                        <p:tgtEl>
                                          <p:spTgt spid="12"/>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p:tgtEl>
                                          <p:spTgt spid="15"/>
                                        </p:tgtEl>
                                        <p:attrNameLst>
                                          <p:attrName>ppt_y</p:attrName>
                                        </p:attrNameLst>
                                      </p:cBhvr>
                                      <p:tavLst>
                                        <p:tav tm="0">
                                          <p:val>
                                            <p:strVal val="#ppt_y-#ppt_h*1.125000"/>
                                          </p:val>
                                        </p:tav>
                                        <p:tav tm="100000">
                                          <p:val>
                                            <p:strVal val="#ppt_y"/>
                                          </p:val>
                                        </p:tav>
                                      </p:tavLst>
                                    </p:anim>
                                    <p:animEffect transition="in" filter="wipe(down)">
                                      <p:cBhvr>
                                        <p:cTn id="12" dur="500"/>
                                        <p:tgtEl>
                                          <p:spTgt spid="15"/>
                                        </p:tgtEl>
                                      </p:cBhvr>
                                    </p:animEffect>
                                  </p:childTnLst>
                                </p:cTn>
                              </p:par>
                              <p:par>
                                <p:cTn id="13" presetID="12" presetClass="entr" presetSubtype="1"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p:tgtEl>
                                          <p:spTgt spid="17"/>
                                        </p:tgtEl>
                                        <p:attrNameLst>
                                          <p:attrName>ppt_y</p:attrName>
                                        </p:attrNameLst>
                                      </p:cBhvr>
                                      <p:tavLst>
                                        <p:tav tm="0">
                                          <p:val>
                                            <p:strVal val="#ppt_y-#ppt_h*1.125000"/>
                                          </p:val>
                                        </p:tav>
                                        <p:tav tm="100000">
                                          <p:val>
                                            <p:strVal val="#ppt_y"/>
                                          </p:val>
                                        </p:tav>
                                      </p:tavLst>
                                    </p:anim>
                                    <p:animEffect transition="in" filter="wipe(down)">
                                      <p:cBhvr>
                                        <p:cTn id="16" dur="500"/>
                                        <p:tgtEl>
                                          <p:spTgt spid="1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5" presetClass="entr" presetSubtype="10" fill="hold" nodeType="click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checkerboard(across)">
                                      <p:cBhvr>
                                        <p:cTn id="25" dur="500"/>
                                        <p:tgtEl>
                                          <p:spTgt spid="48"/>
                                        </p:tgtEl>
                                      </p:cBhvr>
                                    </p:animEffect>
                                  </p:childTnLst>
                                </p:cTn>
                              </p:par>
                              <p:par>
                                <p:cTn id="26" presetID="5" presetClass="entr" presetSubtype="1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checkerboard(across)">
                                      <p:cBhvr>
                                        <p:cTn id="28" dur="500"/>
                                        <p:tgtEl>
                                          <p:spTgt spid="50"/>
                                        </p:tgtEl>
                                      </p:cBhvr>
                                    </p:animEffect>
                                  </p:childTnLst>
                                </p:cTn>
                              </p:par>
                              <p:par>
                                <p:cTn id="29" presetID="5" presetClass="entr" presetSubtype="10" fill="hold" nodeType="withEffect">
                                  <p:stCondLst>
                                    <p:cond delay="0"/>
                                  </p:stCondLst>
                                  <p:childTnLst>
                                    <p:set>
                                      <p:cBhvr>
                                        <p:cTn id="30" dur="1" fill="hold">
                                          <p:stCondLst>
                                            <p:cond delay="0"/>
                                          </p:stCondLst>
                                        </p:cTn>
                                        <p:tgtEl>
                                          <p:spTgt spid="51"/>
                                        </p:tgtEl>
                                        <p:attrNameLst>
                                          <p:attrName>style.visibility</p:attrName>
                                        </p:attrNameLst>
                                      </p:cBhvr>
                                      <p:to>
                                        <p:strVal val="visible"/>
                                      </p:to>
                                    </p:set>
                                    <p:animEffect transition="in" filter="checkerboard(across)">
                                      <p:cBhvr>
                                        <p:cTn id="31" dur="500"/>
                                        <p:tgtEl>
                                          <p:spTgt spid="51"/>
                                        </p:tgtEl>
                                      </p:cBhvr>
                                    </p:animEffect>
                                  </p:childTnLst>
                                </p:cTn>
                              </p:par>
                              <p:par>
                                <p:cTn id="32" presetID="5" presetClass="entr" presetSubtype="10" fill="hold" grpId="0"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checkerboard(across)">
                                      <p:cBhvr>
                                        <p:cTn id="34" dur="500"/>
                                        <p:tgtEl>
                                          <p:spTgt spid="59"/>
                                        </p:tgtEl>
                                      </p:cBhvr>
                                    </p:animEffect>
                                  </p:childTnLst>
                                </p:cTn>
                              </p:par>
                              <p:par>
                                <p:cTn id="35" presetID="5" presetClass="entr" presetSubtype="10" fill="hold" grpId="0" nodeType="withEffect">
                                  <p:stCondLst>
                                    <p:cond delay="0"/>
                                  </p:stCondLst>
                                  <p:childTnLst>
                                    <p:set>
                                      <p:cBhvr>
                                        <p:cTn id="36" dur="1" fill="hold">
                                          <p:stCondLst>
                                            <p:cond delay="0"/>
                                          </p:stCondLst>
                                        </p:cTn>
                                        <p:tgtEl>
                                          <p:spTgt spid="61"/>
                                        </p:tgtEl>
                                        <p:attrNameLst>
                                          <p:attrName>style.visibility</p:attrName>
                                        </p:attrNameLst>
                                      </p:cBhvr>
                                      <p:to>
                                        <p:strVal val="visible"/>
                                      </p:to>
                                    </p:set>
                                    <p:animEffect transition="in" filter="checkerboard(across)">
                                      <p:cBhvr>
                                        <p:cTn id="37" dur="500"/>
                                        <p:tgtEl>
                                          <p:spTgt spid="61"/>
                                        </p:tgtEl>
                                      </p:cBhvr>
                                    </p:animEffect>
                                  </p:childTnLst>
                                </p:cTn>
                              </p:par>
                              <p:par>
                                <p:cTn id="38" presetID="5" presetClass="entr" presetSubtype="10" fill="hold" grpId="0"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checkerboard(across)">
                                      <p:cBhvr>
                                        <p:cTn id="40" dur="500"/>
                                        <p:tgtEl>
                                          <p:spTgt spid="63"/>
                                        </p:tgtEl>
                                      </p:cBhvr>
                                    </p:animEffect>
                                  </p:childTnLst>
                                </p:cTn>
                              </p:par>
                              <p:par>
                                <p:cTn id="41" presetID="5" presetClass="entr" presetSubtype="10" fill="hold" nodeType="withEffect">
                                  <p:stCondLst>
                                    <p:cond delay="0"/>
                                  </p:stCondLst>
                                  <p:childTnLst>
                                    <p:set>
                                      <p:cBhvr>
                                        <p:cTn id="42" dur="1" fill="hold">
                                          <p:stCondLst>
                                            <p:cond delay="0"/>
                                          </p:stCondLst>
                                        </p:cTn>
                                        <p:tgtEl>
                                          <p:spTgt spid="2048"/>
                                        </p:tgtEl>
                                        <p:attrNameLst>
                                          <p:attrName>style.visibility</p:attrName>
                                        </p:attrNameLst>
                                      </p:cBhvr>
                                      <p:to>
                                        <p:strVal val="visible"/>
                                      </p:to>
                                    </p:set>
                                    <p:animEffect transition="in" filter="checkerboard(across)">
                                      <p:cBhvr>
                                        <p:cTn id="43" dur="500"/>
                                        <p:tgtEl>
                                          <p:spTgt spid="2048"/>
                                        </p:tgtEl>
                                      </p:cBhvr>
                                    </p:animEffect>
                                  </p:childTnLst>
                                </p:cTn>
                              </p:par>
                              <p:par>
                                <p:cTn id="44" presetID="5" presetClass="entr" presetSubtype="10" fill="hold" nodeType="withEffect">
                                  <p:stCondLst>
                                    <p:cond delay="0"/>
                                  </p:stCondLst>
                                  <p:childTnLst>
                                    <p:set>
                                      <p:cBhvr>
                                        <p:cTn id="45" dur="1" fill="hold">
                                          <p:stCondLst>
                                            <p:cond delay="0"/>
                                          </p:stCondLst>
                                        </p:cTn>
                                        <p:tgtEl>
                                          <p:spTgt spid="2049"/>
                                        </p:tgtEl>
                                        <p:attrNameLst>
                                          <p:attrName>style.visibility</p:attrName>
                                        </p:attrNameLst>
                                      </p:cBhvr>
                                      <p:to>
                                        <p:strVal val="visible"/>
                                      </p:to>
                                    </p:set>
                                    <p:animEffect transition="in" filter="checkerboard(across)">
                                      <p:cBhvr>
                                        <p:cTn id="46" dur="500"/>
                                        <p:tgtEl>
                                          <p:spTgt spid="2049"/>
                                        </p:tgtEl>
                                      </p:cBhvr>
                                    </p:animEffect>
                                  </p:childTnLst>
                                </p:cTn>
                              </p:par>
                            </p:childTnLst>
                          </p:cTn>
                        </p:par>
                      </p:childTnLst>
                    </p:cTn>
                  </p:par>
                  <p:par>
                    <p:cTn id="47" fill="hold">
                      <p:stCondLst>
                        <p:cond delay="indefinite"/>
                      </p:stCondLst>
                      <p:childTnLst>
                        <p:par>
                          <p:cTn id="48" fill="hold">
                            <p:stCondLst>
                              <p:cond delay="0"/>
                            </p:stCondLst>
                            <p:childTnLst>
                              <p:par>
                                <p:cTn id="49" presetID="3" presetClass="entr" presetSubtype="1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animEffect transition="in" filter="blinds(horizontal)">
                                      <p:cBhvr>
                                        <p:cTn id="51" dur="500"/>
                                        <p:tgtEl>
                                          <p:spTgt spid="5"/>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blinds(horizontal)">
                                      <p:cBhvr>
                                        <p:cTn id="54" dur="500"/>
                                        <p:tgtEl>
                                          <p:spTgt spid="27"/>
                                        </p:tgtEl>
                                      </p:cBhvr>
                                    </p:animEffect>
                                  </p:childTnLst>
                                </p:cTn>
                              </p:par>
                              <p:par>
                                <p:cTn id="55" presetID="3" presetClass="entr" presetSubtype="10" fill="hold" nodeType="withEffect">
                                  <p:stCondLst>
                                    <p:cond delay="0"/>
                                  </p:stCondLst>
                                  <p:childTnLst>
                                    <p:set>
                                      <p:cBhvr>
                                        <p:cTn id="56" dur="1" fill="hold">
                                          <p:stCondLst>
                                            <p:cond delay="0"/>
                                          </p:stCondLst>
                                        </p:cTn>
                                        <p:tgtEl>
                                          <p:spTgt spid="2052"/>
                                        </p:tgtEl>
                                        <p:attrNameLst>
                                          <p:attrName>style.visibility</p:attrName>
                                        </p:attrNameLst>
                                      </p:cBhvr>
                                      <p:to>
                                        <p:strVal val="visible"/>
                                      </p:to>
                                    </p:set>
                                    <p:animEffect transition="in" filter="blinds(horizontal)">
                                      <p:cBhvr>
                                        <p:cTn id="57" dur="500"/>
                                        <p:tgtEl>
                                          <p:spTgt spid="2052"/>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2051"/>
                                        </p:tgtEl>
                                        <p:attrNameLst>
                                          <p:attrName>style.visibility</p:attrName>
                                        </p:attrNameLst>
                                      </p:cBhvr>
                                      <p:to>
                                        <p:strVal val="visible"/>
                                      </p:to>
                                    </p:set>
                                    <p:animEffect transition="in" filter="blinds(horizontal)">
                                      <p:cBhvr>
                                        <p:cTn id="60" dur="500"/>
                                        <p:tgtEl>
                                          <p:spTgt spid="2051"/>
                                        </p:tgtEl>
                                      </p:cBhvr>
                                    </p:animEffect>
                                  </p:childTnLst>
                                </p:cTn>
                              </p:par>
                            </p:childTnLst>
                          </p:cTn>
                        </p:par>
                      </p:childTnLst>
                    </p:cTn>
                  </p:par>
                  <p:par>
                    <p:cTn id="61" fill="hold">
                      <p:stCondLst>
                        <p:cond delay="indefinite"/>
                      </p:stCondLst>
                      <p:childTnLst>
                        <p:par>
                          <p:cTn id="62" fill="hold">
                            <p:stCondLst>
                              <p:cond delay="0"/>
                            </p:stCondLst>
                            <p:childTnLst>
                              <p:par>
                                <p:cTn id="63" presetID="9" presetClass="entr" presetSubtype="0" fill="hold" nodeType="clickEffect">
                                  <p:stCondLst>
                                    <p:cond delay="0"/>
                                  </p:stCondLst>
                                  <p:childTnLst>
                                    <p:set>
                                      <p:cBhvr>
                                        <p:cTn id="64" dur="1" fill="hold">
                                          <p:stCondLst>
                                            <p:cond delay="0"/>
                                          </p:stCondLst>
                                        </p:cTn>
                                        <p:tgtEl>
                                          <p:spTgt spid="2104"/>
                                        </p:tgtEl>
                                        <p:attrNameLst>
                                          <p:attrName>style.visibility</p:attrName>
                                        </p:attrNameLst>
                                      </p:cBhvr>
                                      <p:to>
                                        <p:strVal val="visible"/>
                                      </p:to>
                                    </p:set>
                                    <p:animEffect transition="in" filter="dissolve">
                                      <p:cBhvr>
                                        <p:cTn id="65" dur="500"/>
                                        <p:tgtEl>
                                          <p:spTgt spid="2104"/>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2103"/>
                                        </p:tgtEl>
                                        <p:attrNameLst>
                                          <p:attrName>style.visibility</p:attrName>
                                        </p:attrNameLst>
                                      </p:cBhvr>
                                      <p:to>
                                        <p:strVal val="visible"/>
                                      </p:to>
                                    </p:set>
                                    <p:animEffect transition="in" filter="dissolve">
                                      <p:cBhvr>
                                        <p:cTn id="68" dur="500"/>
                                        <p:tgtEl>
                                          <p:spTgt spid="2103"/>
                                        </p:tgtEl>
                                      </p:cBhvr>
                                    </p:animEffect>
                                  </p:childTnLst>
                                </p:cTn>
                              </p:par>
                              <p:par>
                                <p:cTn id="69" presetID="9" presetClass="entr" presetSubtype="0" fill="hold" nodeType="withEffect">
                                  <p:stCondLst>
                                    <p:cond delay="0"/>
                                  </p:stCondLst>
                                  <p:childTnLst>
                                    <p:set>
                                      <p:cBhvr>
                                        <p:cTn id="70" dur="1" fill="hold">
                                          <p:stCondLst>
                                            <p:cond delay="0"/>
                                          </p:stCondLst>
                                        </p:cTn>
                                        <p:tgtEl>
                                          <p:spTgt spid="2105"/>
                                        </p:tgtEl>
                                        <p:attrNameLst>
                                          <p:attrName>style.visibility</p:attrName>
                                        </p:attrNameLst>
                                      </p:cBhvr>
                                      <p:to>
                                        <p:strVal val="visible"/>
                                      </p:to>
                                    </p:set>
                                    <p:animEffect transition="in" filter="dissolve">
                                      <p:cBhvr>
                                        <p:cTn id="71" dur="500"/>
                                        <p:tgtEl>
                                          <p:spTgt spid="2105"/>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108"/>
                                        </p:tgtEl>
                                        <p:attrNameLst>
                                          <p:attrName>style.visibility</p:attrName>
                                        </p:attrNameLst>
                                      </p:cBhvr>
                                      <p:to>
                                        <p:strVal val="visible"/>
                                      </p:to>
                                    </p:set>
                                    <p:animEffect transition="in" filter="dissolve">
                                      <p:cBhvr>
                                        <p:cTn id="74" dur="500"/>
                                        <p:tgtEl>
                                          <p:spTgt spid="2108"/>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109"/>
                                        </p:tgtEl>
                                        <p:attrNameLst>
                                          <p:attrName>style.visibility</p:attrName>
                                        </p:attrNameLst>
                                      </p:cBhvr>
                                      <p:to>
                                        <p:strVal val="visible"/>
                                      </p:to>
                                    </p:set>
                                    <p:animEffect transition="in" filter="dissolve">
                                      <p:cBhvr>
                                        <p:cTn id="77" dur="500"/>
                                        <p:tgtEl>
                                          <p:spTgt spid="2109"/>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110"/>
                                        </p:tgtEl>
                                        <p:attrNameLst>
                                          <p:attrName>style.visibility</p:attrName>
                                        </p:attrNameLst>
                                      </p:cBhvr>
                                      <p:to>
                                        <p:strVal val="visible"/>
                                      </p:to>
                                    </p:set>
                                    <p:animEffect transition="in" filter="dissolve">
                                      <p:cBhvr>
                                        <p:cTn id="80" dur="500"/>
                                        <p:tgtEl>
                                          <p:spTgt spid="2110"/>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111"/>
                                        </p:tgtEl>
                                        <p:attrNameLst>
                                          <p:attrName>style.visibility</p:attrName>
                                        </p:attrNameLst>
                                      </p:cBhvr>
                                      <p:to>
                                        <p:strVal val="visible"/>
                                      </p:to>
                                    </p:set>
                                    <p:animEffect transition="in" filter="dissolve">
                                      <p:cBhvr>
                                        <p:cTn id="83" dur="500"/>
                                        <p:tgtEl>
                                          <p:spTgt spid="2111"/>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112"/>
                                        </p:tgtEl>
                                        <p:attrNameLst>
                                          <p:attrName>style.visibility</p:attrName>
                                        </p:attrNameLst>
                                      </p:cBhvr>
                                      <p:to>
                                        <p:strVal val="visible"/>
                                      </p:to>
                                    </p:set>
                                    <p:animEffect transition="in" filter="dissolve">
                                      <p:cBhvr>
                                        <p:cTn id="86" dur="500"/>
                                        <p:tgtEl>
                                          <p:spTgt spid="2112"/>
                                        </p:tgtEl>
                                      </p:cBhvr>
                                    </p:animEffect>
                                  </p:childTnLst>
                                </p:cTn>
                              </p:par>
                              <p:par>
                                <p:cTn id="87" presetID="9" presetClass="entr" presetSubtype="0" fill="hold" grpId="0" nodeType="withEffect">
                                  <p:stCondLst>
                                    <p:cond delay="0"/>
                                  </p:stCondLst>
                                  <p:childTnLst>
                                    <p:set>
                                      <p:cBhvr>
                                        <p:cTn id="88" dur="1" fill="hold">
                                          <p:stCondLst>
                                            <p:cond delay="0"/>
                                          </p:stCondLst>
                                        </p:cTn>
                                        <p:tgtEl>
                                          <p:spTgt spid="2113"/>
                                        </p:tgtEl>
                                        <p:attrNameLst>
                                          <p:attrName>style.visibility</p:attrName>
                                        </p:attrNameLst>
                                      </p:cBhvr>
                                      <p:to>
                                        <p:strVal val="visible"/>
                                      </p:to>
                                    </p:set>
                                    <p:animEffect transition="in" filter="dissolve">
                                      <p:cBhvr>
                                        <p:cTn id="89" dur="500"/>
                                        <p:tgtEl>
                                          <p:spTgt spid="2113"/>
                                        </p:tgtEl>
                                      </p:cBhvr>
                                    </p:animEffect>
                                  </p:childTnLst>
                                </p:cTn>
                              </p:par>
                              <p:par>
                                <p:cTn id="90" presetID="9" presetClass="entr" presetSubtype="0" fill="hold" grpId="0" nodeType="withEffect">
                                  <p:stCondLst>
                                    <p:cond delay="0"/>
                                  </p:stCondLst>
                                  <p:childTnLst>
                                    <p:set>
                                      <p:cBhvr>
                                        <p:cTn id="91" dur="1" fill="hold">
                                          <p:stCondLst>
                                            <p:cond delay="0"/>
                                          </p:stCondLst>
                                        </p:cTn>
                                        <p:tgtEl>
                                          <p:spTgt spid="2114"/>
                                        </p:tgtEl>
                                        <p:attrNameLst>
                                          <p:attrName>style.visibility</p:attrName>
                                        </p:attrNameLst>
                                      </p:cBhvr>
                                      <p:to>
                                        <p:strVal val="visible"/>
                                      </p:to>
                                    </p:set>
                                    <p:animEffect transition="in" filter="dissolve">
                                      <p:cBhvr>
                                        <p:cTn id="92" dur="500"/>
                                        <p:tgtEl>
                                          <p:spTgt spid="2114"/>
                                        </p:tgtEl>
                                      </p:cBhvr>
                                    </p:animEffect>
                                  </p:childTnLst>
                                </p:cTn>
                              </p:par>
                              <p:par>
                                <p:cTn id="93" presetID="9" presetClass="entr" presetSubtype="0" fill="hold" grpId="0" nodeType="withEffect">
                                  <p:stCondLst>
                                    <p:cond delay="0"/>
                                  </p:stCondLst>
                                  <p:childTnLst>
                                    <p:set>
                                      <p:cBhvr>
                                        <p:cTn id="94" dur="1" fill="hold">
                                          <p:stCondLst>
                                            <p:cond delay="0"/>
                                          </p:stCondLst>
                                        </p:cTn>
                                        <p:tgtEl>
                                          <p:spTgt spid="2115"/>
                                        </p:tgtEl>
                                        <p:attrNameLst>
                                          <p:attrName>style.visibility</p:attrName>
                                        </p:attrNameLst>
                                      </p:cBhvr>
                                      <p:to>
                                        <p:strVal val="visible"/>
                                      </p:to>
                                    </p:set>
                                    <p:animEffect transition="in" filter="dissolve">
                                      <p:cBhvr>
                                        <p:cTn id="95" dur="500"/>
                                        <p:tgtEl>
                                          <p:spTgt spid="2115"/>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2116"/>
                                        </p:tgtEl>
                                        <p:attrNameLst>
                                          <p:attrName>style.visibility</p:attrName>
                                        </p:attrNameLst>
                                      </p:cBhvr>
                                      <p:to>
                                        <p:strVal val="visible"/>
                                      </p:to>
                                    </p:set>
                                    <p:animEffect transition="in" filter="dissolve">
                                      <p:cBhvr>
                                        <p:cTn id="98" dur="500"/>
                                        <p:tgtEl>
                                          <p:spTgt spid="2116"/>
                                        </p:tgtEl>
                                      </p:cBhvr>
                                    </p:animEffect>
                                  </p:childTnLst>
                                </p:cTn>
                              </p:par>
                              <p:par>
                                <p:cTn id="99" presetID="9" presetClass="entr" presetSubtype="0" fill="hold" grpId="0" nodeType="withEffect">
                                  <p:stCondLst>
                                    <p:cond delay="0"/>
                                  </p:stCondLst>
                                  <p:childTnLst>
                                    <p:set>
                                      <p:cBhvr>
                                        <p:cTn id="100" dur="1" fill="hold">
                                          <p:stCondLst>
                                            <p:cond delay="0"/>
                                          </p:stCondLst>
                                        </p:cTn>
                                        <p:tgtEl>
                                          <p:spTgt spid="2117"/>
                                        </p:tgtEl>
                                        <p:attrNameLst>
                                          <p:attrName>style.visibility</p:attrName>
                                        </p:attrNameLst>
                                      </p:cBhvr>
                                      <p:to>
                                        <p:strVal val="visible"/>
                                      </p:to>
                                    </p:set>
                                    <p:animEffect transition="in" filter="dissolve">
                                      <p:cBhvr>
                                        <p:cTn id="101" dur="500"/>
                                        <p:tgtEl>
                                          <p:spTgt spid="2117"/>
                                        </p:tgtEl>
                                      </p:cBhvr>
                                    </p:animEffect>
                                  </p:childTnLst>
                                </p:cTn>
                              </p:par>
                              <p:par>
                                <p:cTn id="102" presetID="9" presetClass="entr" presetSubtype="0" fill="hold" grpId="0" nodeType="withEffect">
                                  <p:stCondLst>
                                    <p:cond delay="0"/>
                                  </p:stCondLst>
                                  <p:childTnLst>
                                    <p:set>
                                      <p:cBhvr>
                                        <p:cTn id="103" dur="1" fill="hold">
                                          <p:stCondLst>
                                            <p:cond delay="0"/>
                                          </p:stCondLst>
                                        </p:cTn>
                                        <p:tgtEl>
                                          <p:spTgt spid="2118"/>
                                        </p:tgtEl>
                                        <p:attrNameLst>
                                          <p:attrName>style.visibility</p:attrName>
                                        </p:attrNameLst>
                                      </p:cBhvr>
                                      <p:to>
                                        <p:strVal val="visible"/>
                                      </p:to>
                                    </p:set>
                                    <p:animEffect transition="in" filter="dissolve">
                                      <p:cBhvr>
                                        <p:cTn id="104" dur="500"/>
                                        <p:tgtEl>
                                          <p:spTgt spid="2118"/>
                                        </p:tgtEl>
                                      </p:cBhvr>
                                    </p:animEffect>
                                  </p:childTnLst>
                                </p:cTn>
                              </p:par>
                              <p:par>
                                <p:cTn id="105" presetID="9" presetClass="entr" presetSubtype="0" fill="hold" grpId="0" nodeType="withEffect">
                                  <p:stCondLst>
                                    <p:cond delay="0"/>
                                  </p:stCondLst>
                                  <p:childTnLst>
                                    <p:set>
                                      <p:cBhvr>
                                        <p:cTn id="106" dur="1" fill="hold">
                                          <p:stCondLst>
                                            <p:cond delay="0"/>
                                          </p:stCondLst>
                                        </p:cTn>
                                        <p:tgtEl>
                                          <p:spTgt spid="2119"/>
                                        </p:tgtEl>
                                        <p:attrNameLst>
                                          <p:attrName>style.visibility</p:attrName>
                                        </p:attrNameLst>
                                      </p:cBhvr>
                                      <p:to>
                                        <p:strVal val="visible"/>
                                      </p:to>
                                    </p:set>
                                    <p:animEffect transition="in" filter="dissolve">
                                      <p:cBhvr>
                                        <p:cTn id="107" dur="500"/>
                                        <p:tgtEl>
                                          <p:spTgt spid="2119"/>
                                        </p:tgtEl>
                                      </p:cBhvr>
                                    </p:animEffect>
                                  </p:childTnLst>
                                </p:cTn>
                              </p:par>
                              <p:par>
                                <p:cTn id="108" presetID="9" presetClass="entr" presetSubtype="0" fill="hold" grpId="0" nodeType="withEffect">
                                  <p:stCondLst>
                                    <p:cond delay="0"/>
                                  </p:stCondLst>
                                  <p:childTnLst>
                                    <p:set>
                                      <p:cBhvr>
                                        <p:cTn id="109" dur="1" fill="hold">
                                          <p:stCondLst>
                                            <p:cond delay="0"/>
                                          </p:stCondLst>
                                        </p:cTn>
                                        <p:tgtEl>
                                          <p:spTgt spid="2120"/>
                                        </p:tgtEl>
                                        <p:attrNameLst>
                                          <p:attrName>style.visibility</p:attrName>
                                        </p:attrNameLst>
                                      </p:cBhvr>
                                      <p:to>
                                        <p:strVal val="visible"/>
                                      </p:to>
                                    </p:set>
                                    <p:animEffect transition="in" filter="dissolve">
                                      <p:cBhvr>
                                        <p:cTn id="110" dur="500"/>
                                        <p:tgtEl>
                                          <p:spTgt spid="2120"/>
                                        </p:tgtEl>
                                      </p:cBhvr>
                                    </p:animEffect>
                                  </p:childTnLst>
                                </p:cTn>
                              </p:par>
                              <p:par>
                                <p:cTn id="111" presetID="9" presetClass="entr" presetSubtype="0" fill="hold" grpId="0" nodeType="withEffect">
                                  <p:stCondLst>
                                    <p:cond delay="0"/>
                                  </p:stCondLst>
                                  <p:childTnLst>
                                    <p:set>
                                      <p:cBhvr>
                                        <p:cTn id="112" dur="1" fill="hold">
                                          <p:stCondLst>
                                            <p:cond delay="0"/>
                                          </p:stCondLst>
                                        </p:cTn>
                                        <p:tgtEl>
                                          <p:spTgt spid="2121"/>
                                        </p:tgtEl>
                                        <p:attrNameLst>
                                          <p:attrName>style.visibility</p:attrName>
                                        </p:attrNameLst>
                                      </p:cBhvr>
                                      <p:to>
                                        <p:strVal val="visible"/>
                                      </p:to>
                                    </p:set>
                                    <p:animEffect transition="in" filter="dissolve">
                                      <p:cBhvr>
                                        <p:cTn id="113" dur="500"/>
                                        <p:tgtEl>
                                          <p:spTgt spid="2121"/>
                                        </p:tgtEl>
                                      </p:cBhvr>
                                    </p:animEffect>
                                  </p:childTnLst>
                                </p:cTn>
                              </p:par>
                              <p:par>
                                <p:cTn id="114" presetID="9" presetClass="entr" presetSubtype="0" fill="hold" grpId="0" nodeType="withEffect">
                                  <p:stCondLst>
                                    <p:cond delay="0"/>
                                  </p:stCondLst>
                                  <p:childTnLst>
                                    <p:set>
                                      <p:cBhvr>
                                        <p:cTn id="115" dur="1" fill="hold">
                                          <p:stCondLst>
                                            <p:cond delay="0"/>
                                          </p:stCondLst>
                                        </p:cTn>
                                        <p:tgtEl>
                                          <p:spTgt spid="2122"/>
                                        </p:tgtEl>
                                        <p:attrNameLst>
                                          <p:attrName>style.visibility</p:attrName>
                                        </p:attrNameLst>
                                      </p:cBhvr>
                                      <p:to>
                                        <p:strVal val="visible"/>
                                      </p:to>
                                    </p:set>
                                    <p:animEffect transition="in" filter="dissolve">
                                      <p:cBhvr>
                                        <p:cTn id="116" dur="500"/>
                                        <p:tgtEl>
                                          <p:spTgt spid="2122"/>
                                        </p:tgtEl>
                                      </p:cBhvr>
                                    </p:animEffect>
                                  </p:childTnLst>
                                </p:cTn>
                              </p:par>
                              <p:par>
                                <p:cTn id="117" presetID="9" presetClass="entr" presetSubtype="0" fill="hold" grpId="0" nodeType="withEffect">
                                  <p:stCondLst>
                                    <p:cond delay="0"/>
                                  </p:stCondLst>
                                  <p:childTnLst>
                                    <p:set>
                                      <p:cBhvr>
                                        <p:cTn id="118" dur="1" fill="hold">
                                          <p:stCondLst>
                                            <p:cond delay="0"/>
                                          </p:stCondLst>
                                        </p:cTn>
                                        <p:tgtEl>
                                          <p:spTgt spid="2123"/>
                                        </p:tgtEl>
                                        <p:attrNameLst>
                                          <p:attrName>style.visibility</p:attrName>
                                        </p:attrNameLst>
                                      </p:cBhvr>
                                      <p:to>
                                        <p:strVal val="visible"/>
                                      </p:to>
                                    </p:set>
                                    <p:animEffect transition="in" filter="dissolve">
                                      <p:cBhvr>
                                        <p:cTn id="119" dur="500"/>
                                        <p:tgtEl>
                                          <p:spTgt spid="2123"/>
                                        </p:tgtEl>
                                      </p:cBhvr>
                                    </p:animEffect>
                                  </p:childTnLst>
                                </p:cTn>
                              </p:par>
                              <p:par>
                                <p:cTn id="120" presetID="9" presetClass="entr" presetSubtype="0" fill="hold" grpId="0" nodeType="withEffect">
                                  <p:stCondLst>
                                    <p:cond delay="0"/>
                                  </p:stCondLst>
                                  <p:childTnLst>
                                    <p:set>
                                      <p:cBhvr>
                                        <p:cTn id="121" dur="1" fill="hold">
                                          <p:stCondLst>
                                            <p:cond delay="0"/>
                                          </p:stCondLst>
                                        </p:cTn>
                                        <p:tgtEl>
                                          <p:spTgt spid="2124"/>
                                        </p:tgtEl>
                                        <p:attrNameLst>
                                          <p:attrName>style.visibility</p:attrName>
                                        </p:attrNameLst>
                                      </p:cBhvr>
                                      <p:to>
                                        <p:strVal val="visible"/>
                                      </p:to>
                                    </p:set>
                                    <p:animEffect transition="in" filter="dissolve">
                                      <p:cBhvr>
                                        <p:cTn id="122" dur="500"/>
                                        <p:tgtEl>
                                          <p:spTgt spid="2124"/>
                                        </p:tgtEl>
                                      </p:cBhvr>
                                    </p:animEffect>
                                  </p:childTnLst>
                                </p:cTn>
                              </p:par>
                              <p:par>
                                <p:cTn id="123" presetID="9" presetClass="entr" presetSubtype="0" fill="hold" grpId="0" nodeType="withEffect">
                                  <p:stCondLst>
                                    <p:cond delay="0"/>
                                  </p:stCondLst>
                                  <p:childTnLst>
                                    <p:set>
                                      <p:cBhvr>
                                        <p:cTn id="124" dur="1" fill="hold">
                                          <p:stCondLst>
                                            <p:cond delay="0"/>
                                          </p:stCondLst>
                                        </p:cTn>
                                        <p:tgtEl>
                                          <p:spTgt spid="2125"/>
                                        </p:tgtEl>
                                        <p:attrNameLst>
                                          <p:attrName>style.visibility</p:attrName>
                                        </p:attrNameLst>
                                      </p:cBhvr>
                                      <p:to>
                                        <p:strVal val="visible"/>
                                      </p:to>
                                    </p:set>
                                    <p:animEffect transition="in" filter="dissolve">
                                      <p:cBhvr>
                                        <p:cTn id="125" dur="500"/>
                                        <p:tgtEl>
                                          <p:spTgt spid="2125"/>
                                        </p:tgtEl>
                                      </p:cBhvr>
                                    </p:animEffect>
                                  </p:childTnLst>
                                </p:cTn>
                              </p:par>
                              <p:par>
                                <p:cTn id="126" presetID="9" presetClass="entr" presetSubtype="0" fill="hold" grpId="0" nodeType="withEffect">
                                  <p:stCondLst>
                                    <p:cond delay="0"/>
                                  </p:stCondLst>
                                  <p:childTnLst>
                                    <p:set>
                                      <p:cBhvr>
                                        <p:cTn id="127" dur="1" fill="hold">
                                          <p:stCondLst>
                                            <p:cond delay="0"/>
                                          </p:stCondLst>
                                        </p:cTn>
                                        <p:tgtEl>
                                          <p:spTgt spid="2126"/>
                                        </p:tgtEl>
                                        <p:attrNameLst>
                                          <p:attrName>style.visibility</p:attrName>
                                        </p:attrNameLst>
                                      </p:cBhvr>
                                      <p:to>
                                        <p:strVal val="visible"/>
                                      </p:to>
                                    </p:set>
                                    <p:animEffect transition="in" filter="dissolve">
                                      <p:cBhvr>
                                        <p:cTn id="128" dur="500"/>
                                        <p:tgtEl>
                                          <p:spTgt spid="2126"/>
                                        </p:tgtEl>
                                      </p:cBhvr>
                                    </p:animEffect>
                                  </p:childTnLst>
                                </p:cTn>
                              </p:par>
                              <p:par>
                                <p:cTn id="129" presetID="9" presetClass="entr" presetSubtype="0" fill="hold" grpId="0" nodeType="withEffect">
                                  <p:stCondLst>
                                    <p:cond delay="0"/>
                                  </p:stCondLst>
                                  <p:childTnLst>
                                    <p:set>
                                      <p:cBhvr>
                                        <p:cTn id="130" dur="1" fill="hold">
                                          <p:stCondLst>
                                            <p:cond delay="0"/>
                                          </p:stCondLst>
                                        </p:cTn>
                                        <p:tgtEl>
                                          <p:spTgt spid="2127"/>
                                        </p:tgtEl>
                                        <p:attrNameLst>
                                          <p:attrName>style.visibility</p:attrName>
                                        </p:attrNameLst>
                                      </p:cBhvr>
                                      <p:to>
                                        <p:strVal val="visible"/>
                                      </p:to>
                                    </p:set>
                                    <p:animEffect transition="in" filter="dissolve">
                                      <p:cBhvr>
                                        <p:cTn id="131" dur="500"/>
                                        <p:tgtEl>
                                          <p:spTgt spid="2127"/>
                                        </p:tgtEl>
                                      </p:cBhvr>
                                    </p:animEffect>
                                  </p:childTnLst>
                                </p:cTn>
                              </p:par>
                              <p:par>
                                <p:cTn id="132" presetID="9" presetClass="entr" presetSubtype="0" fill="hold" grpId="0" nodeType="withEffect">
                                  <p:stCondLst>
                                    <p:cond delay="0"/>
                                  </p:stCondLst>
                                  <p:childTnLst>
                                    <p:set>
                                      <p:cBhvr>
                                        <p:cTn id="133" dur="1" fill="hold">
                                          <p:stCondLst>
                                            <p:cond delay="0"/>
                                          </p:stCondLst>
                                        </p:cTn>
                                        <p:tgtEl>
                                          <p:spTgt spid="2128"/>
                                        </p:tgtEl>
                                        <p:attrNameLst>
                                          <p:attrName>style.visibility</p:attrName>
                                        </p:attrNameLst>
                                      </p:cBhvr>
                                      <p:to>
                                        <p:strVal val="visible"/>
                                      </p:to>
                                    </p:set>
                                    <p:animEffect transition="in" filter="dissolve">
                                      <p:cBhvr>
                                        <p:cTn id="134" dur="500"/>
                                        <p:tgtEl>
                                          <p:spTgt spid="2128"/>
                                        </p:tgtEl>
                                      </p:cBhvr>
                                    </p:animEffect>
                                  </p:childTnLst>
                                </p:cTn>
                              </p:par>
                              <p:par>
                                <p:cTn id="135" presetID="9" presetClass="entr" presetSubtype="0" fill="hold" grpId="0" nodeType="withEffect">
                                  <p:stCondLst>
                                    <p:cond delay="0"/>
                                  </p:stCondLst>
                                  <p:childTnLst>
                                    <p:set>
                                      <p:cBhvr>
                                        <p:cTn id="136" dur="1" fill="hold">
                                          <p:stCondLst>
                                            <p:cond delay="0"/>
                                          </p:stCondLst>
                                        </p:cTn>
                                        <p:tgtEl>
                                          <p:spTgt spid="2129"/>
                                        </p:tgtEl>
                                        <p:attrNameLst>
                                          <p:attrName>style.visibility</p:attrName>
                                        </p:attrNameLst>
                                      </p:cBhvr>
                                      <p:to>
                                        <p:strVal val="visible"/>
                                      </p:to>
                                    </p:set>
                                    <p:animEffect transition="in" filter="dissolve">
                                      <p:cBhvr>
                                        <p:cTn id="137" dur="500"/>
                                        <p:tgtEl>
                                          <p:spTgt spid="2129"/>
                                        </p:tgtEl>
                                      </p:cBhvr>
                                    </p:animEffect>
                                  </p:childTnLst>
                                </p:cTn>
                              </p:par>
                              <p:par>
                                <p:cTn id="138" presetID="9" presetClass="entr" presetSubtype="0" fill="hold" grpId="0" nodeType="withEffect">
                                  <p:stCondLst>
                                    <p:cond delay="0"/>
                                  </p:stCondLst>
                                  <p:childTnLst>
                                    <p:set>
                                      <p:cBhvr>
                                        <p:cTn id="139" dur="1" fill="hold">
                                          <p:stCondLst>
                                            <p:cond delay="0"/>
                                          </p:stCondLst>
                                        </p:cTn>
                                        <p:tgtEl>
                                          <p:spTgt spid="2130"/>
                                        </p:tgtEl>
                                        <p:attrNameLst>
                                          <p:attrName>style.visibility</p:attrName>
                                        </p:attrNameLst>
                                      </p:cBhvr>
                                      <p:to>
                                        <p:strVal val="visible"/>
                                      </p:to>
                                    </p:set>
                                    <p:animEffect transition="in" filter="dissolve">
                                      <p:cBhvr>
                                        <p:cTn id="140" dur="500"/>
                                        <p:tgtEl>
                                          <p:spTgt spid="2130"/>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2131"/>
                                        </p:tgtEl>
                                        <p:attrNameLst>
                                          <p:attrName>style.visibility</p:attrName>
                                        </p:attrNameLst>
                                      </p:cBhvr>
                                      <p:to>
                                        <p:strVal val="visible"/>
                                      </p:to>
                                    </p:set>
                                    <p:animEffect transition="in" filter="dissolve">
                                      <p:cBhvr>
                                        <p:cTn id="143" dur="500"/>
                                        <p:tgtEl>
                                          <p:spTgt spid="2131"/>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2132"/>
                                        </p:tgtEl>
                                        <p:attrNameLst>
                                          <p:attrName>style.visibility</p:attrName>
                                        </p:attrNameLst>
                                      </p:cBhvr>
                                      <p:to>
                                        <p:strVal val="visible"/>
                                      </p:to>
                                    </p:set>
                                    <p:animEffect transition="in" filter="dissolve">
                                      <p:cBhvr>
                                        <p:cTn id="146" dur="500"/>
                                        <p:tgtEl>
                                          <p:spTgt spid="2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P spid="20" grpId="0"/>
      <p:bldP spid="27" grpId="0"/>
      <p:bldP spid="59" grpId="0"/>
      <p:bldP spid="61" grpId="0"/>
      <p:bldP spid="63" grpId="0"/>
      <p:bldP spid="2051" grpId="0"/>
      <p:bldP spid="2103" grpId="0"/>
      <p:bldP spid="2108" grpId="0" animBg="1"/>
      <p:bldP spid="2109" grpId="0" animBg="1"/>
      <p:bldP spid="2110" grpId="0" animBg="1"/>
      <p:bldP spid="2111" grpId="0" animBg="1"/>
      <p:bldP spid="2112" grpId="0" animBg="1"/>
      <p:bldP spid="2113" grpId="0" animBg="1"/>
      <p:bldP spid="2114" grpId="0" animBg="1"/>
      <p:bldP spid="2115" grpId="0" animBg="1"/>
      <p:bldP spid="2116" grpId="0" animBg="1"/>
      <p:bldP spid="2117" grpId="0" animBg="1"/>
      <p:bldP spid="2118" grpId="0" animBg="1"/>
      <p:bldP spid="2119" grpId="0" animBg="1"/>
      <p:bldP spid="2120" grpId="0" animBg="1"/>
      <p:bldP spid="2121" grpId="0" animBg="1"/>
      <p:bldP spid="2122" grpId="0" animBg="1"/>
      <p:bldP spid="2123" grpId="0" animBg="1"/>
      <p:bldP spid="2124" grpId="0" animBg="1"/>
      <p:bldP spid="2125" grpId="0" animBg="1"/>
      <p:bldP spid="2126" grpId="0" animBg="1"/>
      <p:bldP spid="2127" grpId="0" animBg="1"/>
      <p:bldP spid="2128" grpId="0"/>
      <p:bldP spid="2129" grpId="0"/>
      <p:bldP spid="2130" grpId="0"/>
      <p:bldP spid="2131" grpId="0"/>
      <p:bldP spid="213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67010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工作流程</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21</a:t>
            </a:fld>
            <a:endParaRPr lang="en-US"/>
          </a:p>
        </p:txBody>
      </p:sp>
      <p:pic>
        <p:nvPicPr>
          <p:cNvPr id="2" name="图片 1">
            <a:extLst>
              <a:ext uri="{FF2B5EF4-FFF2-40B4-BE49-F238E27FC236}">
                <a16:creationId xmlns:a16="http://schemas.microsoft.com/office/drawing/2014/main" id="{0E81F858-0502-057A-9AC2-312F4B6F4C78}"/>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50757" y="1534459"/>
            <a:ext cx="3591105" cy="2598968"/>
          </a:xfrm>
          <a:prstGeom prst="rect">
            <a:avLst/>
          </a:prstGeom>
        </p:spPr>
      </p:pic>
      <p:pic>
        <p:nvPicPr>
          <p:cNvPr id="4" name="图片 3">
            <a:extLst>
              <a:ext uri="{FF2B5EF4-FFF2-40B4-BE49-F238E27FC236}">
                <a16:creationId xmlns:a16="http://schemas.microsoft.com/office/drawing/2014/main" id="{4FDC05DF-A886-CA48-20F2-7D2D17782F1A}"/>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7715641" y="2324808"/>
            <a:ext cx="4325602" cy="4046139"/>
          </a:xfrm>
          <a:prstGeom prst="rect">
            <a:avLst/>
          </a:prstGeom>
        </p:spPr>
      </p:pic>
      <p:sp>
        <p:nvSpPr>
          <p:cNvPr id="7" name="文本框 6">
            <a:extLst>
              <a:ext uri="{FF2B5EF4-FFF2-40B4-BE49-F238E27FC236}">
                <a16:creationId xmlns:a16="http://schemas.microsoft.com/office/drawing/2014/main" id="{9584149F-7842-BA5B-57B8-D77DE10861E3}"/>
              </a:ext>
            </a:extLst>
          </p:cNvPr>
          <p:cNvSpPr txBox="1"/>
          <p:nvPr/>
        </p:nvSpPr>
        <p:spPr>
          <a:xfrm>
            <a:off x="71754" y="961439"/>
            <a:ext cx="4063828" cy="464871"/>
          </a:xfrm>
          <a:prstGeom prst="rect">
            <a:avLst/>
          </a:prstGeom>
          <a:noFill/>
        </p:spPr>
        <p:txBody>
          <a:bodyPr wrap="square">
            <a:spAutoFit/>
          </a:bodyPr>
          <a:lstStyle/>
          <a:p>
            <a:pPr>
              <a:lnSpc>
                <a:spcPct val="150000"/>
              </a:lnSpc>
            </a:pPr>
            <a:r>
              <a:rPr lang="en-US" altLang="zh-CN" sz="1800" b="1" dirty="0">
                <a:solidFill>
                  <a:srgbClr val="0070C0"/>
                </a:solidFill>
                <a:effectLst/>
              </a:rPr>
              <a:t>Add</a:t>
            </a:r>
            <a:r>
              <a:rPr lang="zh-CN" altLang="en-US" sz="1800" b="1" dirty="0">
                <a:solidFill>
                  <a:srgbClr val="0070C0"/>
                </a:solidFill>
                <a:effectLst/>
              </a:rPr>
              <a:t> </a:t>
            </a:r>
            <a:r>
              <a:rPr lang="en-US" altLang="zh-CN" sz="1800" b="1" dirty="0">
                <a:solidFill>
                  <a:srgbClr val="0070C0"/>
                </a:solidFill>
                <a:effectLst/>
              </a:rPr>
              <a:t>&amp;</a:t>
            </a:r>
            <a:r>
              <a:rPr lang="zh-CN" altLang="en-US" b="1" dirty="0">
                <a:solidFill>
                  <a:srgbClr val="0070C0"/>
                </a:solidFill>
              </a:rPr>
              <a:t> </a:t>
            </a:r>
            <a:r>
              <a:rPr lang="en-US" altLang="zh-CN" b="1" dirty="0">
                <a:solidFill>
                  <a:srgbClr val="0070C0"/>
                </a:solidFill>
              </a:rPr>
              <a:t>Norm</a:t>
            </a:r>
            <a:endParaRPr lang="en-US" altLang="zh-CN" sz="1800" b="1" dirty="0">
              <a:solidFill>
                <a:srgbClr val="0070C0"/>
              </a:solidFill>
              <a:effectLst/>
            </a:endParaRPr>
          </a:p>
        </p:txBody>
      </p:sp>
      <p:cxnSp>
        <p:nvCxnSpPr>
          <p:cNvPr id="8" name="直线箭头连接符 7">
            <a:extLst>
              <a:ext uri="{FF2B5EF4-FFF2-40B4-BE49-F238E27FC236}">
                <a16:creationId xmlns:a16="http://schemas.microsoft.com/office/drawing/2014/main" id="{CE9EE0F3-F3A0-EBFD-5938-DB6FB19402A0}"/>
              </a:ext>
            </a:extLst>
          </p:cNvPr>
          <p:cNvCxnSpPr>
            <a:cxnSpLocks/>
          </p:cNvCxnSpPr>
          <p:nvPr/>
        </p:nvCxnSpPr>
        <p:spPr>
          <a:xfrm>
            <a:off x="5437126" y="4735773"/>
            <a:ext cx="1987256"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9" name="object 3">
            <a:extLst>
              <a:ext uri="{FF2B5EF4-FFF2-40B4-BE49-F238E27FC236}">
                <a16:creationId xmlns:a16="http://schemas.microsoft.com/office/drawing/2014/main" id="{E411321B-283B-2834-DA9C-AEFCCE029263}"/>
              </a:ext>
            </a:extLst>
          </p:cNvPr>
          <p:cNvPicPr/>
          <p:nvPr/>
        </p:nvPicPr>
        <p:blipFill>
          <a:blip r:embed="rId6">
            <a:extLst>
              <a:ext uri="{28A0092B-C50C-407E-A947-70E740481C1C}">
                <a14:useLocalDpi xmlns:a14="http://schemas.microsoft.com/office/drawing/2010/main" val="0"/>
              </a:ext>
            </a:extLst>
          </a:blip>
          <a:srcRect/>
          <a:stretch/>
        </p:blipFill>
        <p:spPr>
          <a:xfrm>
            <a:off x="150757" y="4133427"/>
            <a:ext cx="4512714" cy="2647001"/>
          </a:xfrm>
          <a:prstGeom prst="rect">
            <a:avLst/>
          </a:prstGeom>
        </p:spPr>
      </p:pic>
      <p:cxnSp>
        <p:nvCxnSpPr>
          <p:cNvPr id="10" name="直线箭头连接符 9">
            <a:extLst>
              <a:ext uri="{FF2B5EF4-FFF2-40B4-BE49-F238E27FC236}">
                <a16:creationId xmlns:a16="http://schemas.microsoft.com/office/drawing/2014/main" id="{39E4D49A-C4E7-6914-6D6D-BD2C9A25A062}"/>
              </a:ext>
            </a:extLst>
          </p:cNvPr>
          <p:cNvCxnSpPr>
            <a:cxnSpLocks/>
          </p:cNvCxnSpPr>
          <p:nvPr/>
        </p:nvCxnSpPr>
        <p:spPr>
          <a:xfrm>
            <a:off x="3795675" y="2068274"/>
            <a:ext cx="1083809" cy="0"/>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DE072197-0753-8141-1ECE-8E6267CCD39B}"/>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5065192" y="1842368"/>
            <a:ext cx="3312160" cy="389079"/>
          </a:xfrm>
          <a:prstGeom prst="rect">
            <a:avLst/>
          </a:prstGeom>
        </p:spPr>
      </p:pic>
      <p:cxnSp>
        <p:nvCxnSpPr>
          <p:cNvPr id="31" name="直线箭头连接符 30">
            <a:extLst>
              <a:ext uri="{FF2B5EF4-FFF2-40B4-BE49-F238E27FC236}">
                <a16:creationId xmlns:a16="http://schemas.microsoft.com/office/drawing/2014/main" id="{4C197C70-01A7-C3FE-5F1B-D2D94B638F3E}"/>
              </a:ext>
            </a:extLst>
          </p:cNvPr>
          <p:cNvCxnSpPr>
            <a:cxnSpLocks/>
          </p:cNvCxnSpPr>
          <p:nvPr/>
        </p:nvCxnSpPr>
        <p:spPr>
          <a:xfrm flipH="1">
            <a:off x="4337579" y="2324808"/>
            <a:ext cx="2093175" cy="1808619"/>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75F602B5-C4AA-2EAE-1EFC-177F8576F64E}"/>
              </a:ext>
            </a:extLst>
          </p:cNvPr>
          <p:cNvSpPr txBox="1"/>
          <p:nvPr/>
        </p:nvSpPr>
        <p:spPr>
          <a:xfrm>
            <a:off x="3795675" y="1694450"/>
            <a:ext cx="1023789" cy="369332"/>
          </a:xfrm>
          <a:prstGeom prst="rect">
            <a:avLst/>
          </a:prstGeom>
          <a:noFill/>
        </p:spPr>
        <p:txBody>
          <a:bodyPr wrap="square">
            <a:spAutoFit/>
          </a:bodyPr>
          <a:lstStyle/>
          <a:p>
            <a:pPr algn="ctr"/>
            <a:r>
              <a:rPr lang="en-US" altLang="zh-CN" sz="1800" b="1" dirty="0">
                <a:solidFill>
                  <a:srgbClr val="0070C0"/>
                </a:solidFill>
                <a:effectLst/>
              </a:rPr>
              <a:t>Add</a:t>
            </a:r>
            <a:endParaRPr lang="zh-CN" altLang="en-US" dirty="0"/>
          </a:p>
        </p:txBody>
      </p:sp>
      <p:sp>
        <p:nvSpPr>
          <p:cNvPr id="36" name="文本框 35">
            <a:extLst>
              <a:ext uri="{FF2B5EF4-FFF2-40B4-BE49-F238E27FC236}">
                <a16:creationId xmlns:a16="http://schemas.microsoft.com/office/drawing/2014/main" id="{B87331AA-C9F8-1094-7AD8-96E459497B56}"/>
              </a:ext>
            </a:extLst>
          </p:cNvPr>
          <p:cNvSpPr txBox="1"/>
          <p:nvPr/>
        </p:nvSpPr>
        <p:spPr>
          <a:xfrm>
            <a:off x="4819464" y="2911692"/>
            <a:ext cx="1550056" cy="369332"/>
          </a:xfrm>
          <a:prstGeom prst="rect">
            <a:avLst/>
          </a:prstGeom>
          <a:noFill/>
        </p:spPr>
        <p:txBody>
          <a:bodyPr wrap="square">
            <a:spAutoFit/>
          </a:bodyPr>
          <a:lstStyle/>
          <a:p>
            <a:pPr algn="ctr"/>
            <a:r>
              <a:rPr lang="en-US" altLang="zh-CN" sz="1800" b="1" dirty="0">
                <a:solidFill>
                  <a:srgbClr val="0070C0"/>
                </a:solidFill>
                <a:effectLst/>
              </a:rPr>
              <a:t>Layer</a:t>
            </a:r>
            <a:r>
              <a:rPr lang="zh-CN" altLang="en-US" sz="1800" b="1" dirty="0">
                <a:solidFill>
                  <a:srgbClr val="0070C0"/>
                </a:solidFill>
                <a:effectLst/>
              </a:rPr>
              <a:t> </a:t>
            </a:r>
            <a:r>
              <a:rPr lang="en-US" altLang="zh-CN" sz="1800" b="1" dirty="0">
                <a:solidFill>
                  <a:srgbClr val="0070C0"/>
                </a:solidFill>
                <a:effectLst/>
              </a:rPr>
              <a:t>Norm</a:t>
            </a:r>
            <a:endParaRPr lang="zh-CN" altLang="en-US" dirty="0"/>
          </a:p>
        </p:txBody>
      </p:sp>
      <p:sp>
        <p:nvSpPr>
          <p:cNvPr id="37" name="文本框 36">
            <a:extLst>
              <a:ext uri="{FF2B5EF4-FFF2-40B4-BE49-F238E27FC236}">
                <a16:creationId xmlns:a16="http://schemas.microsoft.com/office/drawing/2014/main" id="{75BCF067-DFF8-1473-7320-AB55DA4CF81B}"/>
              </a:ext>
            </a:extLst>
          </p:cNvPr>
          <p:cNvSpPr txBox="1"/>
          <p:nvPr/>
        </p:nvSpPr>
        <p:spPr>
          <a:xfrm>
            <a:off x="5655726" y="4364803"/>
            <a:ext cx="1550056" cy="369332"/>
          </a:xfrm>
          <a:prstGeom prst="rect">
            <a:avLst/>
          </a:prstGeom>
          <a:noFill/>
        </p:spPr>
        <p:txBody>
          <a:bodyPr wrap="square">
            <a:spAutoFit/>
          </a:bodyPr>
          <a:lstStyle/>
          <a:p>
            <a:pPr algn="ctr"/>
            <a:r>
              <a:rPr lang="en-US" altLang="zh-CN" sz="1800" b="1" dirty="0">
                <a:solidFill>
                  <a:srgbClr val="F3B182"/>
                </a:solidFill>
                <a:effectLst/>
              </a:rPr>
              <a:t>Visualization</a:t>
            </a:r>
            <a:endParaRPr lang="zh-CN" altLang="en-US" dirty="0">
              <a:solidFill>
                <a:srgbClr val="F3B182"/>
              </a:solidFill>
            </a:endParaRPr>
          </a:p>
        </p:txBody>
      </p:sp>
      <p:pic>
        <p:nvPicPr>
          <p:cNvPr id="38" name="图片 37">
            <a:extLst>
              <a:ext uri="{FF2B5EF4-FFF2-40B4-BE49-F238E27FC236}">
                <a16:creationId xmlns:a16="http://schemas.microsoft.com/office/drawing/2014/main" id="{DCAAA5CB-6B5A-8821-A42E-7B841E5962F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621226" y="4262137"/>
            <a:ext cx="1198238" cy="1878593"/>
          </a:xfrm>
          <a:prstGeom prst="rect">
            <a:avLst/>
          </a:prstGeom>
        </p:spPr>
      </p:pic>
    </p:spTree>
    <p:extLst>
      <p:ext uri="{BB962C8B-B14F-4D97-AF65-F5344CB8AC3E}">
        <p14:creationId xmlns:p14="http://schemas.microsoft.com/office/powerpoint/2010/main" val="1164276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p:tgtEl>
                                          <p:spTgt spid="10"/>
                                        </p:tgtEl>
                                        <p:attrNameLst>
                                          <p:attrName>ppt_x</p:attrName>
                                        </p:attrNameLst>
                                      </p:cBhvr>
                                      <p:tavLst>
                                        <p:tav tm="0">
                                          <p:val>
                                            <p:strVal val="#ppt_x-#ppt_w*1.125000"/>
                                          </p:val>
                                        </p:tav>
                                        <p:tav tm="100000">
                                          <p:val>
                                            <p:strVal val="#ppt_x"/>
                                          </p:val>
                                        </p:tav>
                                      </p:tavLst>
                                    </p:anim>
                                    <p:animEffect transition="in" filter="wipe(right)">
                                      <p:cBhvr>
                                        <p:cTn id="8" dur="500"/>
                                        <p:tgtEl>
                                          <p:spTgt spid="10"/>
                                        </p:tgtEl>
                                      </p:cBhvr>
                                    </p:animEffect>
                                  </p:childTnLst>
                                </p:cTn>
                              </p:par>
                              <p:par>
                                <p:cTn id="9" presetID="12" presetClass="entr" presetSubtype="8" fill="hold" grpId="0" nodeType="withEffect">
                                  <p:stCondLst>
                                    <p:cond delay="0"/>
                                  </p:stCondLst>
                                  <p:childTnLst>
                                    <p:set>
                                      <p:cBhvr>
                                        <p:cTn id="10" dur="1" fill="hold">
                                          <p:stCondLst>
                                            <p:cond delay="0"/>
                                          </p:stCondLst>
                                        </p:cTn>
                                        <p:tgtEl>
                                          <p:spTgt spid="35"/>
                                        </p:tgtEl>
                                        <p:attrNameLst>
                                          <p:attrName>style.visibility</p:attrName>
                                        </p:attrNameLst>
                                      </p:cBhvr>
                                      <p:to>
                                        <p:strVal val="visible"/>
                                      </p:to>
                                    </p:set>
                                    <p:anim calcmode="lin" valueType="num">
                                      <p:cBhvr additive="base">
                                        <p:cTn id="11" dur="500"/>
                                        <p:tgtEl>
                                          <p:spTgt spid="35"/>
                                        </p:tgtEl>
                                        <p:attrNameLst>
                                          <p:attrName>ppt_x</p:attrName>
                                        </p:attrNameLst>
                                      </p:cBhvr>
                                      <p:tavLst>
                                        <p:tav tm="0">
                                          <p:val>
                                            <p:strVal val="#ppt_x-#ppt_w*1.125000"/>
                                          </p:val>
                                        </p:tav>
                                        <p:tav tm="100000">
                                          <p:val>
                                            <p:strVal val="#ppt_x"/>
                                          </p:val>
                                        </p:tav>
                                      </p:tavLst>
                                    </p:anim>
                                    <p:animEffect transition="in" filter="wipe(right)">
                                      <p:cBhvr>
                                        <p:cTn id="12" dur="500"/>
                                        <p:tgtEl>
                                          <p:spTgt spid="35"/>
                                        </p:tgtEl>
                                      </p:cBhvr>
                                    </p:animEffect>
                                  </p:childTnLst>
                                </p:cTn>
                              </p:par>
                              <p:par>
                                <p:cTn id="13" presetID="12" presetClass="entr" presetSubtype="8"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p:tgtEl>
                                          <p:spTgt spid="27"/>
                                        </p:tgtEl>
                                        <p:attrNameLst>
                                          <p:attrName>ppt_x</p:attrName>
                                        </p:attrNameLst>
                                      </p:cBhvr>
                                      <p:tavLst>
                                        <p:tav tm="0">
                                          <p:val>
                                            <p:strVal val="#ppt_x-#ppt_w*1.125000"/>
                                          </p:val>
                                        </p:tav>
                                        <p:tav tm="100000">
                                          <p:val>
                                            <p:strVal val="#ppt_x"/>
                                          </p:val>
                                        </p:tav>
                                      </p:tavLst>
                                    </p:anim>
                                    <p:animEffect transition="in" filter="wipe(right)">
                                      <p:cBhvr>
                                        <p:cTn id="16" dur="5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12" presetClass="entr" presetSubtype="1" fill="hold" nodeType="clickEffect">
                                  <p:stCondLst>
                                    <p:cond delay="0"/>
                                  </p:stCondLst>
                                  <p:childTnLst>
                                    <p:set>
                                      <p:cBhvr>
                                        <p:cTn id="20" dur="1" fill="hold">
                                          <p:stCondLst>
                                            <p:cond delay="0"/>
                                          </p:stCondLst>
                                        </p:cTn>
                                        <p:tgtEl>
                                          <p:spTgt spid="31"/>
                                        </p:tgtEl>
                                        <p:attrNameLst>
                                          <p:attrName>style.visibility</p:attrName>
                                        </p:attrNameLst>
                                      </p:cBhvr>
                                      <p:to>
                                        <p:strVal val="visible"/>
                                      </p:to>
                                    </p:set>
                                    <p:anim calcmode="lin" valueType="num">
                                      <p:cBhvr additive="base">
                                        <p:cTn id="21" dur="500"/>
                                        <p:tgtEl>
                                          <p:spTgt spid="31"/>
                                        </p:tgtEl>
                                        <p:attrNameLst>
                                          <p:attrName>ppt_y</p:attrName>
                                        </p:attrNameLst>
                                      </p:cBhvr>
                                      <p:tavLst>
                                        <p:tav tm="0">
                                          <p:val>
                                            <p:strVal val="#ppt_y-#ppt_h*1.125000"/>
                                          </p:val>
                                        </p:tav>
                                        <p:tav tm="100000">
                                          <p:val>
                                            <p:strVal val="#ppt_y"/>
                                          </p:val>
                                        </p:tav>
                                      </p:tavLst>
                                    </p:anim>
                                    <p:animEffect transition="in" filter="wipe(down)">
                                      <p:cBhvr>
                                        <p:cTn id="22" dur="500"/>
                                        <p:tgtEl>
                                          <p:spTgt spid="31"/>
                                        </p:tgtEl>
                                      </p:cBhvr>
                                    </p:animEffect>
                                  </p:childTnLst>
                                </p:cTn>
                              </p:par>
                              <p:par>
                                <p:cTn id="23" presetID="12" presetClass="entr" presetSubtype="1" fill="hold" grpId="0" nodeType="withEffect">
                                  <p:stCondLst>
                                    <p:cond delay="0"/>
                                  </p:stCondLst>
                                  <p:childTnLst>
                                    <p:set>
                                      <p:cBhvr>
                                        <p:cTn id="24" dur="1" fill="hold">
                                          <p:stCondLst>
                                            <p:cond delay="0"/>
                                          </p:stCondLst>
                                        </p:cTn>
                                        <p:tgtEl>
                                          <p:spTgt spid="36"/>
                                        </p:tgtEl>
                                        <p:attrNameLst>
                                          <p:attrName>style.visibility</p:attrName>
                                        </p:attrNameLst>
                                      </p:cBhvr>
                                      <p:to>
                                        <p:strVal val="visible"/>
                                      </p:to>
                                    </p:set>
                                    <p:anim calcmode="lin" valueType="num">
                                      <p:cBhvr additive="base">
                                        <p:cTn id="25" dur="500"/>
                                        <p:tgtEl>
                                          <p:spTgt spid="36"/>
                                        </p:tgtEl>
                                        <p:attrNameLst>
                                          <p:attrName>ppt_y</p:attrName>
                                        </p:attrNameLst>
                                      </p:cBhvr>
                                      <p:tavLst>
                                        <p:tav tm="0">
                                          <p:val>
                                            <p:strVal val="#ppt_y-#ppt_h*1.125000"/>
                                          </p:val>
                                        </p:tav>
                                        <p:tav tm="100000">
                                          <p:val>
                                            <p:strVal val="#ppt_y"/>
                                          </p:val>
                                        </p:tav>
                                      </p:tavLst>
                                    </p:anim>
                                    <p:animEffect transition="in" filter="wipe(down)">
                                      <p:cBhvr>
                                        <p:cTn id="26" dur="500"/>
                                        <p:tgtEl>
                                          <p:spTgt spid="36"/>
                                        </p:tgtEl>
                                      </p:cBhvr>
                                    </p:animEffect>
                                  </p:childTnLst>
                                </p:cTn>
                              </p:par>
                              <p:par>
                                <p:cTn id="27" presetID="12" presetClass="entr" presetSubtype="8" fill="hold" nodeType="withEffect">
                                  <p:stCondLst>
                                    <p:cond delay="0"/>
                                  </p:stCondLst>
                                  <p:childTnLst>
                                    <p:set>
                                      <p:cBhvr>
                                        <p:cTn id="28" dur="1" fill="hold">
                                          <p:stCondLst>
                                            <p:cond delay="0"/>
                                          </p:stCondLst>
                                        </p:cTn>
                                        <p:tgtEl>
                                          <p:spTgt spid="38"/>
                                        </p:tgtEl>
                                        <p:attrNameLst>
                                          <p:attrName>style.visibility</p:attrName>
                                        </p:attrNameLst>
                                      </p:cBhvr>
                                      <p:to>
                                        <p:strVal val="visible"/>
                                      </p:to>
                                    </p:set>
                                    <p:anim calcmode="lin" valueType="num">
                                      <p:cBhvr additive="base">
                                        <p:cTn id="29" dur="500"/>
                                        <p:tgtEl>
                                          <p:spTgt spid="38"/>
                                        </p:tgtEl>
                                        <p:attrNameLst>
                                          <p:attrName>ppt_x</p:attrName>
                                        </p:attrNameLst>
                                      </p:cBhvr>
                                      <p:tavLst>
                                        <p:tav tm="0">
                                          <p:val>
                                            <p:strVal val="#ppt_x-#ppt_w*1.125000"/>
                                          </p:val>
                                        </p:tav>
                                        <p:tav tm="100000">
                                          <p:val>
                                            <p:strVal val="#ppt_x"/>
                                          </p:val>
                                        </p:tav>
                                      </p:tavLst>
                                    </p:anim>
                                    <p:animEffect transition="in" filter="wipe(right)">
                                      <p:cBhvr>
                                        <p:cTn id="30" dur="500"/>
                                        <p:tgtEl>
                                          <p:spTgt spid="38"/>
                                        </p:tgtEl>
                                      </p:cBhvr>
                                    </p:animEffect>
                                  </p:childTnLst>
                                </p:cTn>
                              </p:par>
                              <p:par>
                                <p:cTn id="31" presetID="12" presetClass="entr" presetSubtype="1"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 calcmode="lin" valueType="num">
                                      <p:cBhvr additive="base">
                                        <p:cTn id="33" dur="500"/>
                                        <p:tgtEl>
                                          <p:spTgt spid="9"/>
                                        </p:tgtEl>
                                        <p:attrNameLst>
                                          <p:attrName>ppt_y</p:attrName>
                                        </p:attrNameLst>
                                      </p:cBhvr>
                                      <p:tavLst>
                                        <p:tav tm="0">
                                          <p:val>
                                            <p:strVal val="#ppt_y-#ppt_h*1.125000"/>
                                          </p:val>
                                        </p:tav>
                                        <p:tav tm="100000">
                                          <p:val>
                                            <p:strVal val="#ppt_y"/>
                                          </p:val>
                                        </p:tav>
                                      </p:tavLst>
                                    </p:anim>
                                    <p:animEffect transition="in" filter="wipe(down)">
                                      <p:cBhvr>
                                        <p:cTn id="34" dur="500"/>
                                        <p:tgtEl>
                                          <p:spTgt spid="9"/>
                                        </p:tgtEl>
                                      </p:cBhvr>
                                    </p:animEffect>
                                  </p:childTnLst>
                                </p:cTn>
                              </p:par>
                            </p:childTnLst>
                          </p:cTn>
                        </p:par>
                      </p:childTnLst>
                    </p:cTn>
                  </p:par>
                  <p:par>
                    <p:cTn id="35" fill="hold">
                      <p:stCondLst>
                        <p:cond delay="indefinite"/>
                      </p:stCondLst>
                      <p:childTnLst>
                        <p:par>
                          <p:cTn id="36" fill="hold">
                            <p:stCondLst>
                              <p:cond delay="0"/>
                            </p:stCondLst>
                            <p:childTnLst>
                              <p:par>
                                <p:cTn id="37" presetID="12" presetClass="entr" presetSubtype="8" fill="hold" grpId="0" nodeType="clickEffect">
                                  <p:stCondLst>
                                    <p:cond delay="0"/>
                                  </p:stCondLst>
                                  <p:childTnLst>
                                    <p:set>
                                      <p:cBhvr>
                                        <p:cTn id="38" dur="1" fill="hold">
                                          <p:stCondLst>
                                            <p:cond delay="0"/>
                                          </p:stCondLst>
                                        </p:cTn>
                                        <p:tgtEl>
                                          <p:spTgt spid="37"/>
                                        </p:tgtEl>
                                        <p:attrNameLst>
                                          <p:attrName>style.visibility</p:attrName>
                                        </p:attrNameLst>
                                      </p:cBhvr>
                                      <p:to>
                                        <p:strVal val="visible"/>
                                      </p:to>
                                    </p:set>
                                    <p:anim calcmode="lin" valueType="num">
                                      <p:cBhvr additive="base">
                                        <p:cTn id="39" dur="500"/>
                                        <p:tgtEl>
                                          <p:spTgt spid="37"/>
                                        </p:tgtEl>
                                        <p:attrNameLst>
                                          <p:attrName>ppt_x</p:attrName>
                                        </p:attrNameLst>
                                      </p:cBhvr>
                                      <p:tavLst>
                                        <p:tav tm="0">
                                          <p:val>
                                            <p:strVal val="#ppt_x-#ppt_w*1.125000"/>
                                          </p:val>
                                        </p:tav>
                                        <p:tav tm="100000">
                                          <p:val>
                                            <p:strVal val="#ppt_x"/>
                                          </p:val>
                                        </p:tav>
                                      </p:tavLst>
                                    </p:anim>
                                    <p:animEffect transition="in" filter="wipe(right)">
                                      <p:cBhvr>
                                        <p:cTn id="40" dur="500"/>
                                        <p:tgtEl>
                                          <p:spTgt spid="37"/>
                                        </p:tgtEl>
                                      </p:cBhvr>
                                    </p:animEffect>
                                  </p:childTnLst>
                                </p:cTn>
                              </p:par>
                              <p:par>
                                <p:cTn id="41" presetID="12" presetClass="entr" presetSubtype="8" fill="hold" nodeType="withEffect">
                                  <p:stCondLst>
                                    <p:cond delay="0"/>
                                  </p:stCondLst>
                                  <p:childTnLst>
                                    <p:set>
                                      <p:cBhvr>
                                        <p:cTn id="42" dur="1" fill="hold">
                                          <p:stCondLst>
                                            <p:cond delay="0"/>
                                          </p:stCondLst>
                                        </p:cTn>
                                        <p:tgtEl>
                                          <p:spTgt spid="8"/>
                                        </p:tgtEl>
                                        <p:attrNameLst>
                                          <p:attrName>style.visibility</p:attrName>
                                        </p:attrNameLst>
                                      </p:cBhvr>
                                      <p:to>
                                        <p:strVal val="visible"/>
                                      </p:to>
                                    </p:set>
                                    <p:anim calcmode="lin" valueType="num">
                                      <p:cBhvr additive="base">
                                        <p:cTn id="43" dur="500"/>
                                        <p:tgtEl>
                                          <p:spTgt spid="8"/>
                                        </p:tgtEl>
                                        <p:attrNameLst>
                                          <p:attrName>ppt_x</p:attrName>
                                        </p:attrNameLst>
                                      </p:cBhvr>
                                      <p:tavLst>
                                        <p:tav tm="0">
                                          <p:val>
                                            <p:strVal val="#ppt_x-#ppt_w*1.125000"/>
                                          </p:val>
                                        </p:tav>
                                        <p:tav tm="100000">
                                          <p:val>
                                            <p:strVal val="#ppt_x"/>
                                          </p:val>
                                        </p:tav>
                                      </p:tavLst>
                                    </p:anim>
                                    <p:animEffect transition="in" filter="wipe(right)">
                                      <p:cBhvr>
                                        <p:cTn id="44" dur="500"/>
                                        <p:tgtEl>
                                          <p:spTgt spid="8"/>
                                        </p:tgtEl>
                                      </p:cBhvr>
                                    </p:animEffect>
                                  </p:childTnLst>
                                </p:cTn>
                              </p:par>
                              <p:par>
                                <p:cTn id="45" presetID="12" presetClass="entr" presetSubtype="8" fill="hold" nodeType="with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p:tgtEl>
                                          <p:spTgt spid="4"/>
                                        </p:tgtEl>
                                        <p:attrNameLst>
                                          <p:attrName>ppt_x</p:attrName>
                                        </p:attrNameLst>
                                      </p:cBhvr>
                                      <p:tavLst>
                                        <p:tav tm="0">
                                          <p:val>
                                            <p:strVal val="#ppt_x-#ppt_w*1.125000"/>
                                          </p:val>
                                        </p:tav>
                                        <p:tav tm="100000">
                                          <p:val>
                                            <p:strVal val="#ppt_x"/>
                                          </p:val>
                                        </p:tav>
                                      </p:tavLst>
                                    </p:anim>
                                    <p:animEffect transition="in" filter="wipe(right)">
                                      <p:cBhvr>
                                        <p:cTn id="4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67010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工作流程</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22</a:t>
            </a:fld>
            <a:endParaRPr lang="en-US"/>
          </a:p>
        </p:txBody>
      </p:sp>
      <p:sp>
        <p:nvSpPr>
          <p:cNvPr id="7" name="文本框 6">
            <a:extLst>
              <a:ext uri="{FF2B5EF4-FFF2-40B4-BE49-F238E27FC236}">
                <a16:creationId xmlns:a16="http://schemas.microsoft.com/office/drawing/2014/main" id="{9584149F-7842-BA5B-57B8-D77DE10861E3}"/>
              </a:ext>
            </a:extLst>
          </p:cNvPr>
          <p:cNvSpPr txBox="1"/>
          <p:nvPr/>
        </p:nvSpPr>
        <p:spPr>
          <a:xfrm>
            <a:off x="71754" y="961439"/>
            <a:ext cx="4063828" cy="464871"/>
          </a:xfrm>
          <a:prstGeom prst="rect">
            <a:avLst/>
          </a:prstGeom>
          <a:noFill/>
        </p:spPr>
        <p:txBody>
          <a:bodyPr wrap="square">
            <a:spAutoFit/>
          </a:bodyPr>
          <a:lstStyle/>
          <a:p>
            <a:pPr>
              <a:lnSpc>
                <a:spcPct val="150000"/>
              </a:lnSpc>
            </a:pPr>
            <a:r>
              <a:rPr lang="zh-CN" altLang="en-US" sz="1800" b="1" dirty="0">
                <a:solidFill>
                  <a:srgbClr val="0070C0"/>
                </a:solidFill>
                <a:effectLst/>
              </a:rPr>
              <a:t>编码过程</a:t>
            </a:r>
            <a:endParaRPr lang="en-US" altLang="zh-CN" sz="1800" b="1" dirty="0">
              <a:solidFill>
                <a:srgbClr val="0070C0"/>
              </a:solidFill>
              <a:effectLst/>
            </a:endParaRPr>
          </a:p>
        </p:txBody>
      </p:sp>
      <p:pic>
        <p:nvPicPr>
          <p:cNvPr id="20482" name="Picture 2">
            <a:extLst>
              <a:ext uri="{FF2B5EF4-FFF2-40B4-BE49-F238E27FC236}">
                <a16:creationId xmlns:a16="http://schemas.microsoft.com/office/drawing/2014/main" id="{FB4E84B4-ACA4-CD05-D4A0-8E65A39E260B}"/>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21987" y="1731851"/>
            <a:ext cx="7711530" cy="4381667"/>
          </a:xfrm>
          <a:prstGeom prst="rect">
            <a:avLst/>
          </a:prstGeom>
          <a:noFill/>
          <a:extLst>
            <a:ext uri="{909E8E84-426E-40DD-AFC4-6F175D3DCCD1}">
              <a14:hiddenFill xmlns:a14="http://schemas.microsoft.com/office/drawing/2010/main">
                <a:solidFill>
                  <a:srgbClr val="FFFFFF"/>
                </a:solidFill>
              </a14:hiddenFill>
            </a:ext>
          </a:extLst>
        </p:spPr>
      </p:pic>
      <p:pic>
        <p:nvPicPr>
          <p:cNvPr id="5" name="图片 4">
            <a:extLst>
              <a:ext uri="{FF2B5EF4-FFF2-40B4-BE49-F238E27FC236}">
                <a16:creationId xmlns:a16="http://schemas.microsoft.com/office/drawing/2014/main" id="{4E11A4E4-9D52-4519-2990-6DD58B9FD2AD}"/>
              </a:ext>
            </a:extLst>
          </p:cNvPr>
          <p:cNvPicPr>
            <a:picLocks noChangeAspect="1"/>
          </p:cNvPicPr>
          <p:nvPr/>
        </p:nvPicPr>
        <p:blipFill>
          <a:blip r:embed="rId5"/>
          <a:stretch>
            <a:fillRect/>
          </a:stretch>
        </p:blipFill>
        <p:spPr>
          <a:xfrm>
            <a:off x="280120" y="5613343"/>
            <a:ext cx="3253374" cy="283218"/>
          </a:xfrm>
          <a:prstGeom prst="rect">
            <a:avLst/>
          </a:prstGeom>
        </p:spPr>
      </p:pic>
      <p:pic>
        <p:nvPicPr>
          <p:cNvPr id="6" name="图片 5">
            <a:extLst>
              <a:ext uri="{FF2B5EF4-FFF2-40B4-BE49-F238E27FC236}">
                <a16:creationId xmlns:a16="http://schemas.microsoft.com/office/drawing/2014/main" id="{6021642B-657E-78ED-F619-337AD7CFC043}"/>
              </a:ext>
            </a:extLst>
          </p:cNvPr>
          <p:cNvPicPr>
            <a:picLocks noChangeAspect="1"/>
          </p:cNvPicPr>
          <p:nvPr/>
        </p:nvPicPr>
        <p:blipFill>
          <a:blip r:embed="rId6"/>
          <a:stretch>
            <a:fillRect/>
          </a:stretch>
        </p:blipFill>
        <p:spPr>
          <a:xfrm>
            <a:off x="685339" y="4478303"/>
            <a:ext cx="2442936" cy="785510"/>
          </a:xfrm>
          <a:prstGeom prst="rect">
            <a:avLst/>
          </a:prstGeom>
        </p:spPr>
      </p:pic>
      <p:pic>
        <p:nvPicPr>
          <p:cNvPr id="9" name="图片 8">
            <a:extLst>
              <a:ext uri="{FF2B5EF4-FFF2-40B4-BE49-F238E27FC236}">
                <a16:creationId xmlns:a16="http://schemas.microsoft.com/office/drawing/2014/main" id="{472FC2E6-BF0E-3B54-43C5-E84A662EA337}"/>
              </a:ext>
            </a:extLst>
          </p:cNvPr>
          <p:cNvPicPr>
            <a:picLocks noChangeAspect="1"/>
          </p:cNvPicPr>
          <p:nvPr/>
        </p:nvPicPr>
        <p:blipFill>
          <a:blip r:embed="rId7"/>
          <a:stretch>
            <a:fillRect/>
          </a:stretch>
        </p:blipFill>
        <p:spPr>
          <a:xfrm>
            <a:off x="773332" y="3716599"/>
            <a:ext cx="2266950" cy="412173"/>
          </a:xfrm>
          <a:prstGeom prst="rect">
            <a:avLst/>
          </a:prstGeom>
        </p:spPr>
      </p:pic>
      <p:pic>
        <p:nvPicPr>
          <p:cNvPr id="10" name="图片 9">
            <a:extLst>
              <a:ext uri="{FF2B5EF4-FFF2-40B4-BE49-F238E27FC236}">
                <a16:creationId xmlns:a16="http://schemas.microsoft.com/office/drawing/2014/main" id="{CC67C06F-1BD5-6781-4A35-8F985C44C6D5}"/>
              </a:ext>
            </a:extLst>
          </p:cNvPr>
          <p:cNvPicPr>
            <a:picLocks noChangeAspect="1"/>
          </p:cNvPicPr>
          <p:nvPr/>
        </p:nvPicPr>
        <p:blipFill>
          <a:blip r:embed="rId8"/>
          <a:stretch>
            <a:fillRect/>
          </a:stretch>
        </p:blipFill>
        <p:spPr>
          <a:xfrm>
            <a:off x="280120" y="3035625"/>
            <a:ext cx="3253375" cy="331443"/>
          </a:xfrm>
          <a:prstGeom prst="rect">
            <a:avLst/>
          </a:prstGeom>
        </p:spPr>
      </p:pic>
      <p:pic>
        <p:nvPicPr>
          <p:cNvPr id="11" name="图片 10">
            <a:extLst>
              <a:ext uri="{FF2B5EF4-FFF2-40B4-BE49-F238E27FC236}">
                <a16:creationId xmlns:a16="http://schemas.microsoft.com/office/drawing/2014/main" id="{A86DD115-3503-DC7D-90C1-8F386CC9E049}"/>
              </a:ext>
            </a:extLst>
          </p:cNvPr>
          <p:cNvPicPr>
            <a:picLocks noChangeAspect="1"/>
          </p:cNvPicPr>
          <p:nvPr/>
        </p:nvPicPr>
        <p:blipFill>
          <a:blip r:embed="rId9"/>
          <a:stretch>
            <a:fillRect/>
          </a:stretch>
        </p:blipFill>
        <p:spPr>
          <a:xfrm>
            <a:off x="748569" y="2195745"/>
            <a:ext cx="2316476" cy="490349"/>
          </a:xfrm>
          <a:prstGeom prst="rect">
            <a:avLst/>
          </a:prstGeom>
        </p:spPr>
      </p:pic>
    </p:spTree>
    <p:extLst>
      <p:ext uri="{BB962C8B-B14F-4D97-AF65-F5344CB8AC3E}">
        <p14:creationId xmlns:p14="http://schemas.microsoft.com/office/powerpoint/2010/main" val="315144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67010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工作流程</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23</a:t>
            </a:fld>
            <a:endParaRPr lang="en-US"/>
          </a:p>
        </p:txBody>
      </p:sp>
      <p:sp>
        <p:nvSpPr>
          <p:cNvPr id="6" name="文本框 5">
            <a:extLst>
              <a:ext uri="{FF2B5EF4-FFF2-40B4-BE49-F238E27FC236}">
                <a16:creationId xmlns:a16="http://schemas.microsoft.com/office/drawing/2014/main" id="{4753AF0A-2B8B-7014-887F-0498BD7B9FFB}"/>
              </a:ext>
            </a:extLst>
          </p:cNvPr>
          <p:cNvSpPr txBox="1"/>
          <p:nvPr/>
        </p:nvSpPr>
        <p:spPr>
          <a:xfrm>
            <a:off x="71754" y="961439"/>
            <a:ext cx="4063828" cy="465448"/>
          </a:xfrm>
          <a:prstGeom prst="rect">
            <a:avLst/>
          </a:prstGeom>
          <a:noFill/>
        </p:spPr>
        <p:txBody>
          <a:bodyPr wrap="square">
            <a:spAutoFit/>
          </a:bodyPr>
          <a:lstStyle/>
          <a:p>
            <a:pPr>
              <a:lnSpc>
                <a:spcPct val="150000"/>
              </a:lnSpc>
            </a:pPr>
            <a:r>
              <a:rPr lang="zh-CN" altLang="en-US" b="1" dirty="0">
                <a:solidFill>
                  <a:srgbClr val="0070C0"/>
                </a:solidFill>
              </a:rPr>
              <a:t>编码过程</a:t>
            </a:r>
            <a:r>
              <a:rPr lang="en-US" altLang="zh-CN" b="1" dirty="0">
                <a:solidFill>
                  <a:srgbClr val="0070C0"/>
                </a:solidFill>
              </a:rPr>
              <a:t>&amp;</a:t>
            </a:r>
            <a:r>
              <a:rPr lang="zh-CN" altLang="en-US" b="1" dirty="0">
                <a:solidFill>
                  <a:srgbClr val="0070C0"/>
                </a:solidFill>
              </a:rPr>
              <a:t>解码</a:t>
            </a:r>
            <a:r>
              <a:rPr lang="zh-CN" altLang="en-US" sz="1800" b="1" dirty="0">
                <a:solidFill>
                  <a:srgbClr val="0070C0"/>
                </a:solidFill>
                <a:effectLst/>
              </a:rPr>
              <a:t>过程</a:t>
            </a:r>
            <a:endParaRPr lang="en-US" altLang="zh-CN" sz="1800" b="1" dirty="0">
              <a:solidFill>
                <a:srgbClr val="0070C0"/>
              </a:solidFill>
              <a:effectLst/>
            </a:endParaRPr>
          </a:p>
        </p:txBody>
      </p:sp>
      <p:pic>
        <p:nvPicPr>
          <p:cNvPr id="21506" name="Picture 2">
            <a:extLst>
              <a:ext uri="{FF2B5EF4-FFF2-40B4-BE49-F238E27FC236}">
                <a16:creationId xmlns:a16="http://schemas.microsoft.com/office/drawing/2014/main" id="{C893E002-755A-C584-A94B-BA37BC06B9E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743" y="2107443"/>
            <a:ext cx="6634801" cy="3644821"/>
          </a:xfrm>
          <a:prstGeom prst="rect">
            <a:avLst/>
          </a:prstGeom>
          <a:noFill/>
          <a:extLst>
            <a:ext uri="{909E8E84-426E-40DD-AFC4-6F175D3DCCD1}">
              <a14:hiddenFill xmlns:a14="http://schemas.microsoft.com/office/drawing/2010/main">
                <a:solidFill>
                  <a:srgbClr val="FFFFFF"/>
                </a:solidFill>
              </a14:hiddenFill>
            </a:ext>
          </a:extLst>
        </p:spPr>
      </p:pic>
      <p:pic>
        <p:nvPicPr>
          <p:cNvPr id="21508" name="Picture 4">
            <a:extLst>
              <a:ext uri="{FF2B5EF4-FFF2-40B4-BE49-F238E27FC236}">
                <a16:creationId xmlns:a16="http://schemas.microsoft.com/office/drawing/2014/main" id="{6B93C0BF-1D77-E942-9E49-77C08A7A4F1E}"/>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51956" y="2051908"/>
            <a:ext cx="6836989" cy="3755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6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67010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工作流程</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a:xfrm>
            <a:off x="10753344" y="6356350"/>
            <a:ext cx="600456" cy="365125"/>
          </a:xfrm>
        </p:spPr>
        <p:txBody>
          <a:bodyPr/>
          <a:lstStyle/>
          <a:p>
            <a:fld id="{8B072E7F-FB13-4E5C-AA2E-76722510F6F9}" type="slidenum">
              <a:rPr lang="en-US" smtClean="0"/>
              <a:t>24</a:t>
            </a:fld>
            <a:endParaRPr lang="en-US"/>
          </a:p>
        </p:txBody>
      </p:sp>
      <p:sp>
        <p:nvSpPr>
          <p:cNvPr id="6" name="文本框 5">
            <a:extLst>
              <a:ext uri="{FF2B5EF4-FFF2-40B4-BE49-F238E27FC236}">
                <a16:creationId xmlns:a16="http://schemas.microsoft.com/office/drawing/2014/main" id="{4753AF0A-2B8B-7014-887F-0498BD7B9FFB}"/>
              </a:ext>
            </a:extLst>
          </p:cNvPr>
          <p:cNvSpPr txBox="1"/>
          <p:nvPr/>
        </p:nvSpPr>
        <p:spPr>
          <a:xfrm>
            <a:off x="71753" y="961439"/>
            <a:ext cx="4636725" cy="465448"/>
          </a:xfrm>
          <a:prstGeom prst="rect">
            <a:avLst/>
          </a:prstGeom>
          <a:noFill/>
        </p:spPr>
        <p:txBody>
          <a:bodyPr wrap="square">
            <a:spAutoFit/>
          </a:bodyPr>
          <a:lstStyle/>
          <a:p>
            <a:pPr>
              <a:lnSpc>
                <a:spcPct val="150000"/>
              </a:lnSpc>
            </a:pPr>
            <a:r>
              <a:rPr lang="zh-CN" altLang="en-US" b="1" dirty="0">
                <a:solidFill>
                  <a:srgbClr val="0070C0"/>
                </a:solidFill>
              </a:rPr>
              <a:t>解码</a:t>
            </a:r>
            <a:r>
              <a:rPr lang="zh-CN" altLang="en-US" sz="1800" b="1" dirty="0">
                <a:solidFill>
                  <a:srgbClr val="0070C0"/>
                </a:solidFill>
                <a:effectLst/>
              </a:rPr>
              <a:t>过程 </a:t>
            </a:r>
            <a:r>
              <a:rPr lang="en-US" altLang="zh-CN" sz="1800" b="1" dirty="0">
                <a:solidFill>
                  <a:srgbClr val="0070C0"/>
                </a:solidFill>
                <a:effectLst/>
              </a:rPr>
              <a:t>——</a:t>
            </a:r>
            <a:r>
              <a:rPr lang="zh-CN" altLang="en-US" sz="1800" b="1" dirty="0">
                <a:solidFill>
                  <a:srgbClr val="0070C0"/>
                </a:solidFill>
                <a:effectLst/>
              </a:rPr>
              <a:t> </a:t>
            </a:r>
            <a:r>
              <a:rPr lang="en-US" altLang="zh-CN" sz="1800" b="1" dirty="0">
                <a:solidFill>
                  <a:srgbClr val="0070C0"/>
                </a:solidFill>
                <a:effectLst/>
              </a:rPr>
              <a:t>Masked</a:t>
            </a:r>
            <a:r>
              <a:rPr lang="zh-CN" altLang="en-US" sz="1800" b="1" dirty="0">
                <a:solidFill>
                  <a:srgbClr val="0070C0"/>
                </a:solidFill>
                <a:effectLst/>
              </a:rPr>
              <a:t> </a:t>
            </a:r>
            <a:r>
              <a:rPr lang="en-US" altLang="zh-CN" sz="1800" b="1" dirty="0">
                <a:solidFill>
                  <a:srgbClr val="0070C0"/>
                </a:solidFill>
                <a:effectLst/>
              </a:rPr>
              <a:t>Self</a:t>
            </a:r>
            <a:r>
              <a:rPr lang="en-US" altLang="zh-CN" b="1" dirty="0">
                <a:solidFill>
                  <a:srgbClr val="0070C0"/>
                </a:solidFill>
              </a:rPr>
              <a:t>-Attention</a:t>
            </a:r>
            <a:endParaRPr lang="en-US" altLang="zh-CN" sz="1800" b="1" dirty="0">
              <a:solidFill>
                <a:srgbClr val="0070C0"/>
              </a:solidFill>
              <a:effectLst/>
            </a:endParaRPr>
          </a:p>
        </p:txBody>
      </p:sp>
      <p:sp>
        <p:nvSpPr>
          <p:cNvPr id="2" name="Rectangle 2">
            <a:extLst>
              <a:ext uri="{FF2B5EF4-FFF2-40B4-BE49-F238E27FC236}">
                <a16:creationId xmlns:a16="http://schemas.microsoft.com/office/drawing/2014/main" id="{CBFEA5E9-92D7-A555-9F07-B8A729909282}"/>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27" name="组合 26">
            <a:extLst>
              <a:ext uri="{FF2B5EF4-FFF2-40B4-BE49-F238E27FC236}">
                <a16:creationId xmlns:a16="http://schemas.microsoft.com/office/drawing/2014/main" id="{58F28A5C-A6A8-A043-938F-204600669580}"/>
              </a:ext>
            </a:extLst>
          </p:cNvPr>
          <p:cNvGrpSpPr/>
          <p:nvPr/>
        </p:nvGrpSpPr>
        <p:grpSpPr>
          <a:xfrm>
            <a:off x="7274022" y="3811027"/>
            <a:ext cx="4396014" cy="2212892"/>
            <a:chOff x="7237503" y="2922763"/>
            <a:chExt cx="4396014" cy="2212892"/>
          </a:xfrm>
        </p:grpSpPr>
        <p:pic>
          <p:nvPicPr>
            <p:cNvPr id="32772" name="Picture 4">
              <a:extLst>
                <a:ext uri="{FF2B5EF4-FFF2-40B4-BE49-F238E27FC236}">
                  <a16:creationId xmlns:a16="http://schemas.microsoft.com/office/drawing/2014/main" id="{BD7497AE-A8C9-B95B-7D49-E37E5BE959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7503" y="2922763"/>
              <a:ext cx="4396014" cy="2212892"/>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37FF5717-2780-DDC1-1D30-F8422BB6ACDB}"/>
                </a:ext>
              </a:extLst>
            </p:cNvPr>
            <p:cNvSpPr/>
            <p:nvPr/>
          </p:nvSpPr>
          <p:spPr>
            <a:xfrm flipV="1">
              <a:off x="8204925" y="4197052"/>
              <a:ext cx="124700" cy="117428"/>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5" name="文本框 24">
              <a:extLst>
                <a:ext uri="{FF2B5EF4-FFF2-40B4-BE49-F238E27FC236}">
                  <a16:creationId xmlns:a16="http://schemas.microsoft.com/office/drawing/2014/main" id="{0CA03315-F030-B46E-117C-105A64DC103F}"/>
                </a:ext>
              </a:extLst>
            </p:cNvPr>
            <p:cNvSpPr txBox="1"/>
            <p:nvPr/>
          </p:nvSpPr>
          <p:spPr>
            <a:xfrm>
              <a:off x="8109618" y="4144962"/>
              <a:ext cx="296876" cy="200055"/>
            </a:xfrm>
            <a:prstGeom prst="rect">
              <a:avLst/>
            </a:prstGeom>
            <a:noFill/>
          </p:spPr>
          <p:txBody>
            <a:bodyPr wrap="none" rtlCol="0">
              <a:spAutoFit/>
            </a:bodyPr>
            <a:lstStyle/>
            <a:p>
              <a:r>
                <a:rPr kumimoji="1" lang="en-US" altLang="zh-CN" sz="700" dirty="0">
                  <a:solidFill>
                    <a:srgbClr val="DFDFDF"/>
                  </a:solidFill>
                </a:rPr>
                <a:t>0.2</a:t>
              </a:r>
              <a:endParaRPr kumimoji="1" lang="zh-CN" altLang="en-US" sz="700" dirty="0">
                <a:solidFill>
                  <a:srgbClr val="DFDFDF"/>
                </a:solidFill>
              </a:endParaRPr>
            </a:p>
          </p:txBody>
        </p:sp>
      </p:grpSp>
      <p:sp>
        <p:nvSpPr>
          <p:cNvPr id="28" name="矩形 27">
            <a:extLst>
              <a:ext uri="{FF2B5EF4-FFF2-40B4-BE49-F238E27FC236}">
                <a16:creationId xmlns:a16="http://schemas.microsoft.com/office/drawing/2014/main" id="{15F41075-1A01-9402-1F4B-C5E43EA3815E}"/>
              </a:ext>
            </a:extLst>
          </p:cNvPr>
          <p:cNvSpPr/>
          <p:nvPr/>
        </p:nvSpPr>
        <p:spPr>
          <a:xfrm>
            <a:off x="2629234" y="4408216"/>
            <a:ext cx="973123" cy="215444"/>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5" name="Picture 2">
            <a:extLst>
              <a:ext uri="{FF2B5EF4-FFF2-40B4-BE49-F238E27FC236}">
                <a16:creationId xmlns:a16="http://schemas.microsoft.com/office/drawing/2014/main" id="{C78FC422-C88F-D517-ED68-8B755A7F15E8}"/>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12252" y="1204836"/>
            <a:ext cx="4507831" cy="175852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1FB9F1DE-E2FA-3564-0B17-141E15C37A2C}"/>
              </a:ext>
            </a:extLst>
          </p:cNvPr>
          <p:cNvSpPr txBox="1"/>
          <p:nvPr/>
        </p:nvSpPr>
        <p:spPr>
          <a:xfrm>
            <a:off x="5679492" y="1914022"/>
            <a:ext cx="1300356" cy="369332"/>
          </a:xfrm>
          <a:prstGeom prst="rect">
            <a:avLst/>
          </a:prstGeom>
          <a:noFill/>
        </p:spPr>
        <p:txBody>
          <a:bodyPr wrap="none" rtlCol="0">
            <a:spAutoFit/>
          </a:bodyPr>
          <a:lstStyle/>
          <a:p>
            <a:r>
              <a:rPr kumimoji="1" lang="en-US" altLang="zh-CN" dirty="0"/>
              <a:t>RNN</a:t>
            </a:r>
            <a:r>
              <a:rPr kumimoji="1" lang="zh-CN" altLang="en-US" dirty="0"/>
              <a:t>模型：</a:t>
            </a:r>
          </a:p>
        </p:txBody>
      </p:sp>
      <p:grpSp>
        <p:nvGrpSpPr>
          <p:cNvPr id="12" name="组合 11">
            <a:extLst>
              <a:ext uri="{FF2B5EF4-FFF2-40B4-BE49-F238E27FC236}">
                <a16:creationId xmlns:a16="http://schemas.microsoft.com/office/drawing/2014/main" id="{BCC107FA-7637-BD0D-90EE-4B9D71F8083C}"/>
              </a:ext>
            </a:extLst>
          </p:cNvPr>
          <p:cNvGrpSpPr/>
          <p:nvPr/>
        </p:nvGrpSpPr>
        <p:grpSpPr>
          <a:xfrm>
            <a:off x="187889" y="2736421"/>
            <a:ext cx="6755987" cy="3930907"/>
            <a:chOff x="187889" y="2736421"/>
            <a:chExt cx="6755987" cy="3930907"/>
          </a:xfrm>
        </p:grpSpPr>
        <p:grpSp>
          <p:nvGrpSpPr>
            <p:cNvPr id="23" name="组合 22">
              <a:extLst>
                <a:ext uri="{FF2B5EF4-FFF2-40B4-BE49-F238E27FC236}">
                  <a16:creationId xmlns:a16="http://schemas.microsoft.com/office/drawing/2014/main" id="{6F2F281A-3AA3-E63C-4E51-1942AF8874B9}"/>
                </a:ext>
              </a:extLst>
            </p:cNvPr>
            <p:cNvGrpSpPr/>
            <p:nvPr/>
          </p:nvGrpSpPr>
          <p:grpSpPr>
            <a:xfrm>
              <a:off x="187889" y="2741309"/>
              <a:ext cx="6754864" cy="3926019"/>
              <a:chOff x="151370" y="1853045"/>
              <a:chExt cx="8376318" cy="4868430"/>
            </a:xfrm>
          </p:grpSpPr>
          <p:pic>
            <p:nvPicPr>
              <p:cNvPr id="32769" name="Picture 1">
                <a:extLst>
                  <a:ext uri="{FF2B5EF4-FFF2-40B4-BE49-F238E27FC236}">
                    <a16:creationId xmlns:a16="http://schemas.microsoft.com/office/drawing/2014/main" id="{B270A436-662E-9E83-BFB7-47B3C48796D5}"/>
                  </a:ext>
                </a:extLst>
              </p:cNvPr>
              <p:cNvPicPr>
                <a:picLocks noChangeAspect="1" noChangeArrowheads="1"/>
              </p:cNvPicPr>
              <p:nvPr/>
            </p:nvPicPr>
            <p:blipFill rotWithShape="1">
              <a:blip r:embed="rId6" r:link="rId7">
                <a:extLst>
                  <a:ext uri="{28A0092B-C50C-407E-A947-70E740481C1C}">
                    <a14:useLocalDpi xmlns:a14="http://schemas.microsoft.com/office/drawing/2010/main" val="0"/>
                  </a:ext>
                </a:extLst>
              </a:blip>
              <a:srcRect r="71348"/>
              <a:stretch>
                <a:fillRect/>
              </a:stretch>
            </p:blipFill>
            <p:spPr bwMode="auto">
              <a:xfrm>
                <a:off x="151370" y="1853045"/>
                <a:ext cx="2555254" cy="4868430"/>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组合 21">
                <a:extLst>
                  <a:ext uri="{FF2B5EF4-FFF2-40B4-BE49-F238E27FC236}">
                    <a16:creationId xmlns:a16="http://schemas.microsoft.com/office/drawing/2014/main" id="{AE0D6371-8F44-D34E-6F2E-FEBDF9F8AB8C}"/>
                  </a:ext>
                </a:extLst>
              </p:cNvPr>
              <p:cNvGrpSpPr/>
              <p:nvPr/>
            </p:nvGrpSpPr>
            <p:grpSpPr>
              <a:xfrm>
                <a:off x="2690856" y="1853045"/>
                <a:ext cx="5836832" cy="4868430"/>
                <a:chOff x="4398265" y="1524284"/>
                <a:chExt cx="5836832" cy="4868430"/>
              </a:xfrm>
            </p:grpSpPr>
            <p:pic>
              <p:nvPicPr>
                <p:cNvPr id="17" name="Picture 1">
                  <a:extLst>
                    <a:ext uri="{FF2B5EF4-FFF2-40B4-BE49-F238E27FC236}">
                      <a16:creationId xmlns:a16="http://schemas.microsoft.com/office/drawing/2014/main" id="{6DCDAFC7-8760-F3D0-2D9D-00E24B98B2CB}"/>
                    </a:ext>
                  </a:extLst>
                </p:cNvPr>
                <p:cNvPicPr>
                  <a:picLocks noChangeAspect="1" noChangeArrowheads="1"/>
                </p:cNvPicPr>
                <p:nvPr/>
              </p:nvPicPr>
              <p:blipFill rotWithShape="1">
                <a:blip r:embed="rId6" r:link="rId7">
                  <a:extLst>
                    <a:ext uri="{28A0092B-C50C-407E-A947-70E740481C1C}">
                      <a14:useLocalDpi xmlns:a14="http://schemas.microsoft.com/office/drawing/2010/main" val="0"/>
                    </a:ext>
                  </a:extLst>
                </a:blip>
                <a:srcRect l="34552" r="1"/>
                <a:stretch>
                  <a:fillRect/>
                </a:stretch>
              </p:blipFill>
              <p:spPr bwMode="auto">
                <a:xfrm>
                  <a:off x="4398265" y="1524284"/>
                  <a:ext cx="5836832" cy="4868430"/>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a:extLst>
                    <a:ext uri="{FF2B5EF4-FFF2-40B4-BE49-F238E27FC236}">
                      <a16:creationId xmlns:a16="http://schemas.microsoft.com/office/drawing/2014/main" id="{97BF8470-5994-A838-1479-1F700A544CE1}"/>
                    </a:ext>
                  </a:extLst>
                </p:cNvPr>
                <p:cNvSpPr/>
                <p:nvPr/>
              </p:nvSpPr>
              <p:spPr>
                <a:xfrm>
                  <a:off x="5258481" y="4254125"/>
                  <a:ext cx="185058" cy="1741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sz="600" dirty="0"/>
                </a:p>
              </p:txBody>
            </p:sp>
            <p:sp>
              <p:nvSpPr>
                <p:cNvPr id="19" name="矩形 18">
                  <a:extLst>
                    <a:ext uri="{FF2B5EF4-FFF2-40B4-BE49-F238E27FC236}">
                      <a16:creationId xmlns:a16="http://schemas.microsoft.com/office/drawing/2014/main" id="{AF9360E5-AFD2-67FC-DA83-44EA96A2B391}"/>
                    </a:ext>
                  </a:extLst>
                </p:cNvPr>
                <p:cNvSpPr/>
                <p:nvPr/>
              </p:nvSpPr>
              <p:spPr>
                <a:xfrm>
                  <a:off x="9292668" y="4298777"/>
                  <a:ext cx="185058" cy="174171"/>
                </a:xfrm>
                <a:prstGeom prst="rect">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kumimoji="1" lang="zh-CN" altLang="en-US"/>
                </a:p>
              </p:txBody>
            </p:sp>
            <p:sp>
              <p:nvSpPr>
                <p:cNvPr id="20" name="文本框 19">
                  <a:extLst>
                    <a:ext uri="{FF2B5EF4-FFF2-40B4-BE49-F238E27FC236}">
                      <a16:creationId xmlns:a16="http://schemas.microsoft.com/office/drawing/2014/main" id="{397C73A4-EE88-3570-7B73-A6ED34936138}"/>
                    </a:ext>
                  </a:extLst>
                </p:cNvPr>
                <p:cNvSpPr txBox="1"/>
                <p:nvPr/>
              </p:nvSpPr>
              <p:spPr>
                <a:xfrm>
                  <a:off x="5145662" y="4222820"/>
                  <a:ext cx="388017" cy="267160"/>
                </a:xfrm>
                <a:prstGeom prst="rect">
                  <a:avLst/>
                </a:prstGeom>
                <a:noFill/>
              </p:spPr>
              <p:txBody>
                <a:bodyPr wrap="none" rtlCol="0">
                  <a:spAutoFit/>
                </a:bodyPr>
                <a:lstStyle/>
                <a:p>
                  <a:r>
                    <a:rPr kumimoji="1" lang="en-US" altLang="zh-CN" sz="800" dirty="0">
                      <a:solidFill>
                        <a:srgbClr val="DFDFDF"/>
                      </a:solidFill>
                    </a:rPr>
                    <a:t>0.2</a:t>
                  </a:r>
                  <a:endParaRPr kumimoji="1" lang="zh-CN" altLang="en-US" sz="800" dirty="0">
                    <a:solidFill>
                      <a:srgbClr val="DFDFDF"/>
                    </a:solidFill>
                  </a:endParaRPr>
                </a:p>
              </p:txBody>
            </p:sp>
            <p:sp>
              <p:nvSpPr>
                <p:cNvPr id="21" name="文本框 20">
                  <a:extLst>
                    <a:ext uri="{FF2B5EF4-FFF2-40B4-BE49-F238E27FC236}">
                      <a16:creationId xmlns:a16="http://schemas.microsoft.com/office/drawing/2014/main" id="{D135E477-CBD0-A89D-17C3-215C8FF8FEF4}"/>
                    </a:ext>
                  </a:extLst>
                </p:cNvPr>
                <p:cNvSpPr txBox="1"/>
                <p:nvPr/>
              </p:nvSpPr>
              <p:spPr>
                <a:xfrm>
                  <a:off x="9191188" y="4252283"/>
                  <a:ext cx="388017" cy="267160"/>
                </a:xfrm>
                <a:prstGeom prst="rect">
                  <a:avLst/>
                </a:prstGeom>
                <a:noFill/>
              </p:spPr>
              <p:txBody>
                <a:bodyPr wrap="none" rtlCol="0">
                  <a:spAutoFit/>
                </a:bodyPr>
                <a:lstStyle/>
                <a:p>
                  <a:r>
                    <a:rPr kumimoji="1" lang="en-US" altLang="zh-CN" sz="800" dirty="0">
                      <a:solidFill>
                        <a:srgbClr val="DFDFDF"/>
                      </a:solidFill>
                    </a:rPr>
                    <a:t>0.2</a:t>
                  </a:r>
                  <a:endParaRPr kumimoji="1" lang="zh-CN" altLang="en-US" sz="800" dirty="0">
                    <a:solidFill>
                      <a:srgbClr val="DFDFDF"/>
                    </a:solidFill>
                  </a:endParaRPr>
                </a:p>
              </p:txBody>
            </p:sp>
          </p:grpSp>
        </p:grpSp>
        <p:sp>
          <p:nvSpPr>
            <p:cNvPr id="9" name="矩形 8">
              <a:extLst>
                <a:ext uri="{FF2B5EF4-FFF2-40B4-BE49-F238E27FC236}">
                  <a16:creationId xmlns:a16="http://schemas.microsoft.com/office/drawing/2014/main" id="{9310473F-9E86-3D86-E70D-AC320858B6F0}"/>
                </a:ext>
              </a:extLst>
            </p:cNvPr>
            <p:cNvSpPr/>
            <p:nvPr/>
          </p:nvSpPr>
          <p:spPr>
            <a:xfrm>
              <a:off x="2313287" y="2736421"/>
              <a:ext cx="4629466" cy="11390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矩形 9">
              <a:extLst>
                <a:ext uri="{FF2B5EF4-FFF2-40B4-BE49-F238E27FC236}">
                  <a16:creationId xmlns:a16="http://schemas.microsoft.com/office/drawing/2014/main" id="{E7F0A104-E029-4A44-0DD6-90D747B1E608}"/>
                </a:ext>
              </a:extLst>
            </p:cNvPr>
            <p:cNvSpPr/>
            <p:nvPr/>
          </p:nvSpPr>
          <p:spPr>
            <a:xfrm>
              <a:off x="2314410" y="5528267"/>
              <a:ext cx="4629466" cy="113906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4098" name="Picture 2" descr="在这里插入图片描述">
            <a:extLst>
              <a:ext uri="{FF2B5EF4-FFF2-40B4-BE49-F238E27FC236}">
                <a16:creationId xmlns:a16="http://schemas.microsoft.com/office/drawing/2014/main" id="{7C833E5A-8A38-AFFE-9782-0C3121D669A7}"/>
              </a:ext>
            </a:extLst>
          </p:cNvPr>
          <p:cNvPicPr>
            <a:picLocks noChangeAspect="1" noChangeArrowheads="1"/>
          </p:cNvPicPr>
          <p:nvPr/>
        </p:nvPicPr>
        <p:blipFill>
          <a:blip r:embed="rId8">
            <a:clrChange>
              <a:clrFrom>
                <a:srgbClr val="FFFFFF"/>
              </a:clrFrom>
              <a:clrTo>
                <a:srgbClr val="FFFFFF">
                  <a:alpha val="0"/>
                </a:srgbClr>
              </a:clrTo>
            </a:clrChange>
            <a:extLst>
              <a:ext uri="{BEBA8EAE-BF5A-486C-A8C5-ECC9F3942E4B}">
                <a14:imgProps xmlns:a14="http://schemas.microsoft.com/office/drawing/2010/main">
                  <a14:imgLayer r:embed="rId9">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2408078" y="1596525"/>
            <a:ext cx="2334927" cy="2116028"/>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id="{3DD0BC52-C312-E010-64E9-DD025AB3CEF6}"/>
              </a:ext>
            </a:extLst>
          </p:cNvPr>
          <p:cNvSpPr/>
          <p:nvPr/>
        </p:nvSpPr>
        <p:spPr>
          <a:xfrm>
            <a:off x="3741863" y="3811027"/>
            <a:ext cx="1937630" cy="1780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矩形 13">
            <a:extLst>
              <a:ext uri="{FF2B5EF4-FFF2-40B4-BE49-F238E27FC236}">
                <a16:creationId xmlns:a16="http://schemas.microsoft.com/office/drawing/2014/main" id="{DA5215C6-D4EF-4FCC-9B85-09A823774F24}"/>
              </a:ext>
            </a:extLst>
          </p:cNvPr>
          <p:cNvSpPr/>
          <p:nvPr/>
        </p:nvSpPr>
        <p:spPr>
          <a:xfrm>
            <a:off x="5671400" y="3811027"/>
            <a:ext cx="1402767" cy="178056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32393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xit" presetSubtype="2" fill="hold" grpId="0" nodeType="clickEffect">
                                  <p:stCondLst>
                                    <p:cond delay="0"/>
                                  </p:stCondLst>
                                  <p:childTnLst>
                                    <p:anim calcmode="lin" valueType="num">
                                      <p:cBhvr additive="base">
                                        <p:cTn id="6" dur="500"/>
                                        <p:tgtEl>
                                          <p:spTgt spid="13"/>
                                        </p:tgtEl>
                                        <p:attrNameLst>
                                          <p:attrName>ppt_x</p:attrName>
                                        </p:attrNameLst>
                                      </p:cBhvr>
                                      <p:tavLst>
                                        <p:tav tm="0">
                                          <p:val>
                                            <p:strVal val="#ppt_x"/>
                                          </p:val>
                                        </p:tav>
                                        <p:tav tm="100000">
                                          <p:val>
                                            <p:strVal val="#ppt_x+#ppt_w*1.125000"/>
                                          </p:val>
                                        </p:tav>
                                      </p:tavLst>
                                    </p:anim>
                                    <p:animEffect transition="out" filter="wipe(right)">
                                      <p:cBhvr>
                                        <p:cTn id="7" dur="500"/>
                                        <p:tgtEl>
                                          <p:spTgt spid="13"/>
                                        </p:tgtEl>
                                      </p:cBhvr>
                                    </p:animEffect>
                                    <p:set>
                                      <p:cBhvr>
                                        <p:cTn id="8" dur="1" fill="hold">
                                          <p:stCondLst>
                                            <p:cond delay="499"/>
                                          </p:stCondLst>
                                        </p:cTn>
                                        <p:tgtEl>
                                          <p:spTgt spid="13"/>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2" presetClass="exit" presetSubtype="2" fill="hold" grpId="0" nodeType="clickEffect">
                                  <p:stCondLst>
                                    <p:cond delay="0"/>
                                  </p:stCondLst>
                                  <p:childTnLst>
                                    <p:anim calcmode="lin" valueType="num">
                                      <p:cBhvr additive="base">
                                        <p:cTn id="12" dur="500"/>
                                        <p:tgtEl>
                                          <p:spTgt spid="14"/>
                                        </p:tgtEl>
                                        <p:attrNameLst>
                                          <p:attrName>ppt_x</p:attrName>
                                        </p:attrNameLst>
                                      </p:cBhvr>
                                      <p:tavLst>
                                        <p:tav tm="0">
                                          <p:val>
                                            <p:strVal val="#ppt_x"/>
                                          </p:val>
                                        </p:tav>
                                        <p:tav tm="100000">
                                          <p:val>
                                            <p:strVal val="#ppt_x+#ppt_w*1.125000"/>
                                          </p:val>
                                        </p:tav>
                                      </p:tavLst>
                                    </p:anim>
                                    <p:animEffect transition="out" filter="wipe(right)">
                                      <p:cBhvr>
                                        <p:cTn id="13" dur="500"/>
                                        <p:tgtEl>
                                          <p:spTgt spid="14"/>
                                        </p:tgtEl>
                                      </p:cBhvr>
                                    </p:animEffect>
                                    <p:set>
                                      <p:cBhvr>
                                        <p:cTn id="14" dur="1" fill="hold">
                                          <p:stCondLst>
                                            <p:cond delay="499"/>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additive="base">
                                        <p:cTn id="19" dur="500"/>
                                        <p:tgtEl>
                                          <p:spTgt spid="27"/>
                                        </p:tgtEl>
                                        <p:attrNameLst>
                                          <p:attrName>ppt_x</p:attrName>
                                        </p:attrNameLst>
                                      </p:cBhvr>
                                      <p:tavLst>
                                        <p:tav tm="0">
                                          <p:val>
                                            <p:strVal val="#ppt_x-#ppt_w*1.125000"/>
                                          </p:val>
                                        </p:tav>
                                        <p:tav tm="100000">
                                          <p:val>
                                            <p:strVal val="#ppt_x"/>
                                          </p:val>
                                        </p:tav>
                                      </p:tavLst>
                                    </p:anim>
                                    <p:animEffect transition="in" filter="wipe(right)">
                                      <p:cBhvr>
                                        <p:cTn id="20"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67010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工作流程</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25</a:t>
            </a:fld>
            <a:endParaRPr lang="en-US"/>
          </a:p>
        </p:txBody>
      </p:sp>
      <p:sp>
        <p:nvSpPr>
          <p:cNvPr id="6" name="文本框 5">
            <a:extLst>
              <a:ext uri="{FF2B5EF4-FFF2-40B4-BE49-F238E27FC236}">
                <a16:creationId xmlns:a16="http://schemas.microsoft.com/office/drawing/2014/main" id="{4753AF0A-2B8B-7014-887F-0498BD7B9FFB}"/>
              </a:ext>
            </a:extLst>
          </p:cNvPr>
          <p:cNvSpPr txBox="1"/>
          <p:nvPr/>
        </p:nvSpPr>
        <p:spPr>
          <a:xfrm>
            <a:off x="71753" y="961439"/>
            <a:ext cx="5346408" cy="465448"/>
          </a:xfrm>
          <a:prstGeom prst="rect">
            <a:avLst/>
          </a:prstGeom>
          <a:noFill/>
        </p:spPr>
        <p:txBody>
          <a:bodyPr wrap="square">
            <a:spAutoFit/>
          </a:bodyPr>
          <a:lstStyle/>
          <a:p>
            <a:pPr>
              <a:lnSpc>
                <a:spcPct val="150000"/>
              </a:lnSpc>
            </a:pPr>
            <a:r>
              <a:rPr lang="zh-CN" altLang="en-US" b="1" dirty="0">
                <a:solidFill>
                  <a:srgbClr val="0070C0"/>
                </a:solidFill>
              </a:rPr>
              <a:t>解码</a:t>
            </a:r>
            <a:r>
              <a:rPr lang="zh-CN" altLang="en-US" sz="1800" b="1" dirty="0">
                <a:solidFill>
                  <a:srgbClr val="0070C0"/>
                </a:solidFill>
                <a:effectLst/>
              </a:rPr>
              <a:t>过程 </a:t>
            </a:r>
            <a:r>
              <a:rPr lang="en-US" altLang="zh-CN" sz="1800" b="1" dirty="0">
                <a:solidFill>
                  <a:srgbClr val="0070C0"/>
                </a:solidFill>
                <a:effectLst/>
              </a:rPr>
              <a:t>——</a:t>
            </a:r>
            <a:r>
              <a:rPr lang="zh-CN" altLang="en-US" sz="1800" b="1" dirty="0">
                <a:solidFill>
                  <a:srgbClr val="0070C0"/>
                </a:solidFill>
                <a:effectLst/>
              </a:rPr>
              <a:t> </a:t>
            </a:r>
            <a:r>
              <a:rPr lang="en-US" altLang="zh-CN" sz="1800" b="1" dirty="0">
                <a:solidFill>
                  <a:srgbClr val="0070C0"/>
                </a:solidFill>
                <a:effectLst/>
              </a:rPr>
              <a:t>Masked</a:t>
            </a:r>
            <a:r>
              <a:rPr lang="zh-CN" altLang="en-US" sz="1800" b="1" dirty="0">
                <a:solidFill>
                  <a:srgbClr val="0070C0"/>
                </a:solidFill>
                <a:effectLst/>
              </a:rPr>
              <a:t> </a:t>
            </a:r>
            <a:r>
              <a:rPr lang="en-US" altLang="zh-CN" sz="1800" b="1" dirty="0">
                <a:solidFill>
                  <a:srgbClr val="0070C0"/>
                </a:solidFill>
                <a:effectLst/>
              </a:rPr>
              <a:t>Encoder-Decoder</a:t>
            </a:r>
            <a:r>
              <a:rPr lang="zh-CN" altLang="en-US" sz="1800" b="1" dirty="0">
                <a:solidFill>
                  <a:srgbClr val="0070C0"/>
                </a:solidFill>
                <a:effectLst/>
              </a:rPr>
              <a:t> </a:t>
            </a:r>
            <a:r>
              <a:rPr lang="en-US" altLang="zh-CN" b="1" dirty="0">
                <a:solidFill>
                  <a:srgbClr val="0070C0"/>
                </a:solidFill>
              </a:rPr>
              <a:t>Attention</a:t>
            </a:r>
            <a:endParaRPr lang="en-US" altLang="zh-CN" sz="1800" b="1" dirty="0">
              <a:solidFill>
                <a:srgbClr val="0070C0"/>
              </a:solidFill>
              <a:effectLst/>
            </a:endParaRPr>
          </a:p>
        </p:txBody>
      </p:sp>
      <p:sp>
        <p:nvSpPr>
          <p:cNvPr id="4" name="文本框 3">
            <a:extLst>
              <a:ext uri="{FF2B5EF4-FFF2-40B4-BE49-F238E27FC236}">
                <a16:creationId xmlns:a16="http://schemas.microsoft.com/office/drawing/2014/main" id="{9869C9C8-3247-B36A-E044-6B45D5D265FE}"/>
              </a:ext>
            </a:extLst>
          </p:cNvPr>
          <p:cNvSpPr txBox="1"/>
          <p:nvPr/>
        </p:nvSpPr>
        <p:spPr>
          <a:xfrm>
            <a:off x="8045900" y="1681273"/>
            <a:ext cx="3872599" cy="3954288"/>
          </a:xfrm>
          <a:prstGeom prst="rect">
            <a:avLst/>
          </a:prstGeom>
          <a:noFill/>
        </p:spPr>
        <p:txBody>
          <a:bodyPr wrap="none" rtlCol="0">
            <a:spAutoFit/>
          </a:bodyPr>
          <a:lstStyle/>
          <a:p>
            <a:pPr marL="285750" indent="-285750">
              <a:lnSpc>
                <a:spcPct val="200000"/>
              </a:lnSpc>
              <a:buFont typeface="Arial" panose="020B0604020202020204" pitchFamily="34" charset="0"/>
              <a:buChar char="•"/>
            </a:pPr>
            <a:r>
              <a:rPr kumimoji="1" lang="en-US" altLang="zh-CN" sz="1600" b="1" dirty="0"/>
              <a:t>Encoder Multi-Head</a:t>
            </a:r>
            <a:r>
              <a:rPr kumimoji="1" lang="zh-CN" altLang="en-US" sz="1600" b="1" dirty="0"/>
              <a:t> </a:t>
            </a:r>
            <a:r>
              <a:rPr kumimoji="1" lang="en-US" altLang="zh-CN" sz="1600" b="1" dirty="0"/>
              <a:t>Attention: </a:t>
            </a:r>
          </a:p>
          <a:p>
            <a:pPr marL="742950" lvl="1" indent="-285750">
              <a:lnSpc>
                <a:spcPct val="200000"/>
              </a:lnSpc>
              <a:buFont typeface="Arial" panose="020B0604020202020204" pitchFamily="34" charset="0"/>
              <a:buChar char="•"/>
            </a:pPr>
            <a:r>
              <a:rPr kumimoji="1" lang="en-US" altLang="zh-CN" sz="1600" dirty="0"/>
              <a:t>Q, K, V all from Encoders</a:t>
            </a:r>
          </a:p>
          <a:p>
            <a:pPr>
              <a:lnSpc>
                <a:spcPct val="200000"/>
              </a:lnSpc>
            </a:pPr>
            <a:endParaRPr kumimoji="1" lang="en-US" altLang="zh-CN" sz="700" dirty="0"/>
          </a:p>
          <a:p>
            <a:pPr marL="285750" indent="-285750">
              <a:lnSpc>
                <a:spcPct val="200000"/>
              </a:lnSpc>
              <a:buFont typeface="Arial" panose="020B0604020202020204" pitchFamily="34" charset="0"/>
              <a:buChar char="•"/>
            </a:pPr>
            <a:r>
              <a:rPr kumimoji="1" lang="en-US" altLang="zh-CN" sz="1600" b="1" dirty="0"/>
              <a:t>Decoder Masked Multi-Head Attention: </a:t>
            </a:r>
          </a:p>
          <a:p>
            <a:pPr marL="742950" lvl="1" indent="-285750">
              <a:lnSpc>
                <a:spcPct val="200000"/>
              </a:lnSpc>
              <a:buFont typeface="Arial" panose="020B0604020202020204" pitchFamily="34" charset="0"/>
              <a:buChar char="•"/>
            </a:pPr>
            <a:r>
              <a:rPr kumimoji="1" lang="en-US" altLang="zh-CN" sz="1600" dirty="0"/>
              <a:t>Q, K, V all from Decoders</a:t>
            </a:r>
          </a:p>
          <a:p>
            <a:pPr marL="285750" indent="-285750">
              <a:lnSpc>
                <a:spcPct val="200000"/>
              </a:lnSpc>
              <a:buFont typeface="Arial" panose="020B0604020202020204" pitchFamily="34" charset="0"/>
              <a:buChar char="•"/>
            </a:pPr>
            <a:endParaRPr kumimoji="1" lang="en-US" altLang="zh-CN" sz="700" dirty="0"/>
          </a:p>
          <a:p>
            <a:pPr marL="285750" indent="-285750">
              <a:lnSpc>
                <a:spcPct val="200000"/>
              </a:lnSpc>
              <a:buFont typeface="Arial" panose="020B0604020202020204" pitchFamily="34" charset="0"/>
              <a:buChar char="•"/>
            </a:pPr>
            <a:r>
              <a:rPr kumimoji="1" lang="en-US" altLang="zh-CN" sz="1600" dirty="0"/>
              <a:t> </a:t>
            </a:r>
            <a:r>
              <a:rPr kumimoji="1" lang="en-US" altLang="zh-CN" sz="1600" b="1" dirty="0"/>
              <a:t>Decoder Multi-Head Attention:</a:t>
            </a:r>
          </a:p>
          <a:p>
            <a:pPr marL="742950" lvl="1" indent="-285750">
              <a:lnSpc>
                <a:spcPct val="200000"/>
              </a:lnSpc>
              <a:buFont typeface="Arial" panose="020B0604020202020204" pitchFamily="34" charset="0"/>
              <a:buChar char="•"/>
            </a:pPr>
            <a:r>
              <a:rPr kumimoji="1" lang="en-US" altLang="zh-CN" sz="1600" dirty="0"/>
              <a:t>Q from Decoders</a:t>
            </a:r>
          </a:p>
          <a:p>
            <a:pPr marL="742950" lvl="1" indent="-285750">
              <a:lnSpc>
                <a:spcPct val="200000"/>
              </a:lnSpc>
              <a:buFont typeface="Arial" panose="020B0604020202020204" pitchFamily="34" charset="0"/>
              <a:buChar char="•"/>
            </a:pPr>
            <a:r>
              <a:rPr kumimoji="1" lang="en-US" altLang="zh-CN" sz="1600" dirty="0"/>
              <a:t>K, V from Encoders</a:t>
            </a:r>
            <a:endParaRPr kumimoji="1" lang="zh-CN" altLang="en-US" sz="1600" dirty="0"/>
          </a:p>
        </p:txBody>
      </p:sp>
      <p:pic>
        <p:nvPicPr>
          <p:cNvPr id="33794" name="Picture 2">
            <a:extLst>
              <a:ext uri="{FF2B5EF4-FFF2-40B4-BE49-F238E27FC236}">
                <a16:creationId xmlns:a16="http://schemas.microsoft.com/office/drawing/2014/main" id="{3608A9CF-E3EE-4A41-B9BC-D0E17D127D63}"/>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3501" y="1911449"/>
            <a:ext cx="7487923" cy="43113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26493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67010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工作流程</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26</a:t>
            </a:fld>
            <a:endParaRPr lang="en-US"/>
          </a:p>
        </p:txBody>
      </p:sp>
      <p:pic>
        <p:nvPicPr>
          <p:cNvPr id="4" name="图片 3">
            <a:extLst>
              <a:ext uri="{FF2B5EF4-FFF2-40B4-BE49-F238E27FC236}">
                <a16:creationId xmlns:a16="http://schemas.microsoft.com/office/drawing/2014/main" id="{630DD8DD-9F1E-59A5-96F3-52445360062B}"/>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533229" y="1927473"/>
            <a:ext cx="6152086" cy="3969088"/>
          </a:xfrm>
          <a:prstGeom prst="rect">
            <a:avLst/>
          </a:prstGeom>
        </p:spPr>
      </p:pic>
      <p:sp>
        <p:nvSpPr>
          <p:cNvPr id="7" name="文本框 6">
            <a:extLst>
              <a:ext uri="{FF2B5EF4-FFF2-40B4-BE49-F238E27FC236}">
                <a16:creationId xmlns:a16="http://schemas.microsoft.com/office/drawing/2014/main" id="{2E1EE7EB-7805-9D6E-0ED3-E1D1DEC4D71B}"/>
              </a:ext>
            </a:extLst>
          </p:cNvPr>
          <p:cNvSpPr txBox="1"/>
          <p:nvPr/>
        </p:nvSpPr>
        <p:spPr>
          <a:xfrm>
            <a:off x="71753" y="961439"/>
            <a:ext cx="4382259" cy="465448"/>
          </a:xfrm>
          <a:prstGeom prst="rect">
            <a:avLst/>
          </a:prstGeom>
          <a:noFill/>
        </p:spPr>
        <p:txBody>
          <a:bodyPr wrap="square">
            <a:spAutoFit/>
          </a:bodyPr>
          <a:lstStyle/>
          <a:p>
            <a:pPr>
              <a:lnSpc>
                <a:spcPct val="150000"/>
              </a:lnSpc>
            </a:pPr>
            <a:r>
              <a:rPr lang="zh-CN" altLang="en-US" b="1" dirty="0">
                <a:solidFill>
                  <a:srgbClr val="0070C0"/>
                </a:solidFill>
              </a:rPr>
              <a:t>解码</a:t>
            </a:r>
            <a:r>
              <a:rPr lang="zh-CN" altLang="en-US" sz="1800" b="1" dirty="0">
                <a:solidFill>
                  <a:srgbClr val="0070C0"/>
                </a:solidFill>
                <a:effectLst/>
              </a:rPr>
              <a:t>过程 </a:t>
            </a:r>
            <a:r>
              <a:rPr lang="en-US" altLang="zh-CN" sz="1800" b="1" dirty="0">
                <a:solidFill>
                  <a:srgbClr val="0070C0"/>
                </a:solidFill>
                <a:effectLst/>
              </a:rPr>
              <a:t>——</a:t>
            </a:r>
            <a:r>
              <a:rPr lang="zh-CN" altLang="en-US" sz="1800" b="1" dirty="0">
                <a:solidFill>
                  <a:srgbClr val="0070C0"/>
                </a:solidFill>
                <a:effectLst/>
              </a:rPr>
              <a:t> </a:t>
            </a:r>
            <a:r>
              <a:rPr lang="en-US" altLang="zh-CN" sz="1800" b="1" dirty="0">
                <a:solidFill>
                  <a:srgbClr val="0070C0"/>
                </a:solidFill>
                <a:effectLst/>
              </a:rPr>
              <a:t>Linear</a:t>
            </a:r>
            <a:r>
              <a:rPr lang="zh-CN" altLang="en-US" sz="1800" b="1" dirty="0">
                <a:solidFill>
                  <a:srgbClr val="0070C0"/>
                </a:solidFill>
                <a:effectLst/>
              </a:rPr>
              <a:t> </a:t>
            </a:r>
            <a:r>
              <a:rPr lang="en-US" altLang="zh-CN" sz="1800" b="1" dirty="0">
                <a:solidFill>
                  <a:srgbClr val="0070C0"/>
                </a:solidFill>
                <a:effectLst/>
              </a:rPr>
              <a:t>&amp;</a:t>
            </a:r>
            <a:r>
              <a:rPr lang="zh-CN" altLang="en-US" sz="1800" b="1" dirty="0">
                <a:solidFill>
                  <a:srgbClr val="0070C0"/>
                </a:solidFill>
                <a:effectLst/>
              </a:rPr>
              <a:t> </a:t>
            </a:r>
            <a:r>
              <a:rPr lang="en-US" altLang="zh-CN" sz="1800" b="1" dirty="0" err="1">
                <a:solidFill>
                  <a:srgbClr val="0070C0"/>
                </a:solidFill>
                <a:effectLst/>
              </a:rPr>
              <a:t>Softmax</a:t>
            </a:r>
            <a:endParaRPr lang="en-US" altLang="zh-CN" sz="1800" b="1" dirty="0">
              <a:solidFill>
                <a:srgbClr val="0070C0"/>
              </a:solidFill>
              <a:effectLst/>
            </a:endParaRPr>
          </a:p>
        </p:txBody>
      </p:sp>
    </p:spTree>
    <p:extLst>
      <p:ext uri="{BB962C8B-B14F-4D97-AF65-F5344CB8AC3E}">
        <p14:creationId xmlns:p14="http://schemas.microsoft.com/office/powerpoint/2010/main" val="212676925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2951962"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训练</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a:xfrm>
            <a:off x="9377045" y="6435329"/>
            <a:ext cx="2743200" cy="365125"/>
          </a:xfrm>
        </p:spPr>
        <p:txBody>
          <a:bodyPr/>
          <a:lstStyle/>
          <a:p>
            <a:fld id="{8B072E7F-FB13-4E5C-AA2E-76722510F6F9}" type="slidenum">
              <a:rPr lang="en-US" smtClean="0"/>
              <a:t>27</a:t>
            </a:fld>
            <a:endParaRPr lang="en-US"/>
          </a:p>
        </p:txBody>
      </p:sp>
      <p:sp>
        <p:nvSpPr>
          <p:cNvPr id="4" name="文本框 3">
            <a:extLst>
              <a:ext uri="{FF2B5EF4-FFF2-40B4-BE49-F238E27FC236}">
                <a16:creationId xmlns:a16="http://schemas.microsoft.com/office/drawing/2014/main" id="{F56ED6C0-4D0E-0128-DAE6-0FEA5B9658BD}"/>
              </a:ext>
            </a:extLst>
          </p:cNvPr>
          <p:cNvSpPr txBox="1"/>
          <p:nvPr/>
        </p:nvSpPr>
        <p:spPr>
          <a:xfrm>
            <a:off x="6607794" y="1517605"/>
            <a:ext cx="3374406" cy="369332"/>
          </a:xfrm>
          <a:prstGeom prst="rect">
            <a:avLst/>
          </a:prstGeom>
          <a:noFill/>
        </p:spPr>
        <p:txBody>
          <a:bodyPr wrap="square">
            <a:spAutoFit/>
          </a:bodyPr>
          <a:lstStyle/>
          <a:p>
            <a:pPr algn="ctr"/>
            <a:r>
              <a:rPr lang="en-US" altLang="zh-CN" b="0" i="0" dirty="0" err="1">
                <a:solidFill>
                  <a:srgbClr val="333333"/>
                </a:solidFill>
                <a:effectLst/>
                <a:latin typeface="-apple-system"/>
              </a:rPr>
              <a:t>eos</a:t>
            </a:r>
            <a:r>
              <a:rPr lang="zh-CN" altLang="en-US" b="0" i="0" dirty="0">
                <a:solidFill>
                  <a:srgbClr val="333333"/>
                </a:solidFill>
                <a:effectLst/>
                <a:latin typeface="-apple-system"/>
              </a:rPr>
              <a:t>：</a:t>
            </a:r>
            <a:r>
              <a:rPr lang="en-US" altLang="zh-CN" b="0" i="0" dirty="0">
                <a:solidFill>
                  <a:srgbClr val="333333"/>
                </a:solidFill>
                <a:effectLst/>
                <a:latin typeface="-apple-system"/>
              </a:rPr>
              <a:t>end of sentence</a:t>
            </a:r>
            <a:r>
              <a:rPr lang="zh-CN" altLang="en-US" b="0" i="0" dirty="0">
                <a:solidFill>
                  <a:srgbClr val="333333"/>
                </a:solidFill>
                <a:effectLst/>
                <a:latin typeface="-apple-system"/>
              </a:rPr>
              <a:t>的缩写形式</a:t>
            </a:r>
            <a:endParaRPr lang="zh-CN" altLang="en-US" dirty="0"/>
          </a:p>
        </p:txBody>
      </p:sp>
      <p:pic>
        <p:nvPicPr>
          <p:cNvPr id="24578" name="Picture 2">
            <a:extLst>
              <a:ext uri="{FF2B5EF4-FFF2-40B4-BE49-F238E27FC236}">
                <a16:creationId xmlns:a16="http://schemas.microsoft.com/office/drawing/2014/main" id="{83FE63D9-77F3-60B9-2A96-29D51F110BAC}"/>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755" y="1050350"/>
            <a:ext cx="6024245" cy="173903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直线箭头连接符 4">
            <a:extLst>
              <a:ext uri="{FF2B5EF4-FFF2-40B4-BE49-F238E27FC236}">
                <a16:creationId xmlns:a16="http://schemas.microsoft.com/office/drawing/2014/main" id="{E935859F-68D5-D060-ADCE-94F62E5B12F9}"/>
              </a:ext>
            </a:extLst>
          </p:cNvPr>
          <p:cNvCxnSpPr/>
          <p:nvPr/>
        </p:nvCxnSpPr>
        <p:spPr>
          <a:xfrm>
            <a:off x="5888157" y="1717589"/>
            <a:ext cx="648568"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pic>
        <p:nvPicPr>
          <p:cNvPr id="6" name="图片 5">
            <a:extLst>
              <a:ext uri="{FF2B5EF4-FFF2-40B4-BE49-F238E27FC236}">
                <a16:creationId xmlns:a16="http://schemas.microsoft.com/office/drawing/2014/main" id="{B43599BB-EB6D-739A-891D-21333C3751C5}"/>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855226" y="3489611"/>
            <a:ext cx="4336981" cy="3366468"/>
          </a:xfrm>
          <a:prstGeom prst="rect">
            <a:avLst/>
          </a:prstGeom>
        </p:spPr>
      </p:pic>
      <p:pic>
        <p:nvPicPr>
          <p:cNvPr id="8" name="图片 7">
            <a:extLst>
              <a:ext uri="{FF2B5EF4-FFF2-40B4-BE49-F238E27FC236}">
                <a16:creationId xmlns:a16="http://schemas.microsoft.com/office/drawing/2014/main" id="{08A67E19-6D66-D4D8-623C-0A09E0C7E726}"/>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6529991" y="3489611"/>
            <a:ext cx="4336982" cy="3366468"/>
          </a:xfrm>
          <a:prstGeom prst="rect">
            <a:avLst/>
          </a:prstGeom>
        </p:spPr>
      </p:pic>
      <p:cxnSp>
        <p:nvCxnSpPr>
          <p:cNvPr id="9" name="直线箭头连接符 8">
            <a:extLst>
              <a:ext uri="{FF2B5EF4-FFF2-40B4-BE49-F238E27FC236}">
                <a16:creationId xmlns:a16="http://schemas.microsoft.com/office/drawing/2014/main" id="{2C77F0AD-6726-0661-FDB9-22EE6BC731D8}"/>
              </a:ext>
            </a:extLst>
          </p:cNvPr>
          <p:cNvCxnSpPr>
            <a:cxnSpLocks/>
          </p:cNvCxnSpPr>
          <p:nvPr/>
        </p:nvCxnSpPr>
        <p:spPr>
          <a:xfrm flipV="1">
            <a:off x="5609272" y="5210271"/>
            <a:ext cx="709804" cy="1"/>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6D926BD6-BB2A-D7D7-070F-0EF5152A6B30}"/>
              </a:ext>
            </a:extLst>
          </p:cNvPr>
          <p:cNvSpPr txBox="1"/>
          <p:nvPr/>
        </p:nvSpPr>
        <p:spPr>
          <a:xfrm>
            <a:off x="147520" y="2909933"/>
            <a:ext cx="5694188" cy="369332"/>
          </a:xfrm>
          <a:prstGeom prst="rect">
            <a:avLst/>
          </a:prstGeom>
          <a:noFill/>
        </p:spPr>
        <p:txBody>
          <a:bodyPr wrap="none" rtlCol="0">
            <a:spAutoFit/>
          </a:bodyPr>
          <a:lstStyle/>
          <a:p>
            <a:r>
              <a:rPr lang="zh-CN" altLang="en-US" b="0" i="0" dirty="0">
                <a:solidFill>
                  <a:srgbClr val="04CD0D"/>
                </a:solidFill>
                <a:effectLst/>
                <a:latin typeface="-apple-system"/>
              </a:rPr>
              <a:t>输入：“</a:t>
            </a:r>
            <a:r>
              <a:rPr lang="en-US" altLang="zh-CN" b="0" i="0" dirty="0">
                <a:solidFill>
                  <a:srgbClr val="04CD0D"/>
                </a:solidFill>
                <a:effectLst/>
                <a:latin typeface="-apple-system"/>
              </a:rPr>
              <a:t>je suis </a:t>
            </a:r>
            <a:r>
              <a:rPr lang="en-US" altLang="zh-CN" b="0" i="0" dirty="0" err="1">
                <a:solidFill>
                  <a:srgbClr val="04CD0D"/>
                </a:solidFill>
                <a:effectLst/>
                <a:latin typeface="-apple-system"/>
              </a:rPr>
              <a:t>étudiant</a:t>
            </a:r>
            <a:r>
              <a:rPr lang="en-US" altLang="zh-CN" b="0" i="0" dirty="0">
                <a:solidFill>
                  <a:srgbClr val="04CD0D"/>
                </a:solidFill>
                <a:effectLst/>
                <a:latin typeface="-apple-system"/>
              </a:rPr>
              <a:t>”</a:t>
            </a:r>
            <a:r>
              <a:rPr lang="zh-CN" altLang="en-US" dirty="0">
                <a:solidFill>
                  <a:srgbClr val="04CD0D"/>
                </a:solidFill>
                <a:latin typeface="-apple-system"/>
              </a:rPr>
              <a:t>，</a:t>
            </a:r>
            <a:r>
              <a:rPr lang="zh-CN" altLang="en-US" b="0" i="0" dirty="0">
                <a:solidFill>
                  <a:srgbClr val="04CD0D"/>
                </a:solidFill>
                <a:effectLst/>
                <a:latin typeface="-apple-system"/>
              </a:rPr>
              <a:t>期望输出：“</a:t>
            </a:r>
            <a:r>
              <a:rPr lang="en-US" altLang="zh-CN" b="0" i="0" dirty="0" err="1">
                <a:solidFill>
                  <a:srgbClr val="04CD0D"/>
                </a:solidFill>
                <a:effectLst/>
                <a:latin typeface="-apple-system"/>
              </a:rPr>
              <a:t>i</a:t>
            </a:r>
            <a:r>
              <a:rPr lang="en-US" altLang="zh-CN" b="0" i="0" dirty="0">
                <a:solidFill>
                  <a:srgbClr val="04CD0D"/>
                </a:solidFill>
                <a:effectLst/>
                <a:latin typeface="-apple-system"/>
              </a:rPr>
              <a:t> am a student”</a:t>
            </a:r>
            <a:endParaRPr kumimoji="1" lang="zh-CN" altLang="en-US" dirty="0">
              <a:solidFill>
                <a:srgbClr val="04CD0D"/>
              </a:solidFill>
            </a:endParaRPr>
          </a:p>
        </p:txBody>
      </p:sp>
    </p:spTree>
    <p:extLst>
      <p:ext uri="{BB962C8B-B14F-4D97-AF65-F5344CB8AC3E}">
        <p14:creationId xmlns:p14="http://schemas.microsoft.com/office/powerpoint/2010/main" val="4258001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ppt_x</p:attrName>
                                        </p:attrNameLst>
                                      </p:cBhvr>
                                      <p:tavLst>
                                        <p:tav tm="0">
                                          <p:val>
                                            <p:strVal val="#ppt_x-#ppt_w*1.125000"/>
                                          </p:val>
                                        </p:tav>
                                        <p:tav tm="100000">
                                          <p:val>
                                            <p:strVal val="#ppt_x"/>
                                          </p:val>
                                        </p:tav>
                                      </p:tavLst>
                                    </p:anim>
                                    <p:animEffect transition="in" filter="wipe(right)">
                                      <p:cBhvr>
                                        <p:cTn id="8" dur="500"/>
                                        <p:tgtEl>
                                          <p:spTgt spid="9"/>
                                        </p:tgtEl>
                                      </p:cBhvr>
                                    </p:animEffect>
                                  </p:childTnLst>
                                </p:cTn>
                              </p:par>
                              <p:par>
                                <p:cTn id="9" presetID="12" presetClass="entr" presetSubtype="8"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p:tgtEl>
                                          <p:spTgt spid="8"/>
                                        </p:tgtEl>
                                        <p:attrNameLst>
                                          <p:attrName>ppt_x</p:attrName>
                                        </p:attrNameLst>
                                      </p:cBhvr>
                                      <p:tavLst>
                                        <p:tav tm="0">
                                          <p:val>
                                            <p:strVal val="#ppt_x-#ppt_w*1.125000"/>
                                          </p:val>
                                        </p:tav>
                                        <p:tav tm="100000">
                                          <p:val>
                                            <p:strVal val="#ppt_x"/>
                                          </p:val>
                                        </p:tav>
                                      </p:tavLst>
                                    </p:anim>
                                    <p:animEffect transition="in" filter="wipe(righ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020892"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预测</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28</a:t>
            </a:fld>
            <a:endParaRPr lang="en-US"/>
          </a:p>
        </p:txBody>
      </p:sp>
      <p:sp>
        <p:nvSpPr>
          <p:cNvPr id="7" name="文本框 6">
            <a:extLst>
              <a:ext uri="{FF2B5EF4-FFF2-40B4-BE49-F238E27FC236}">
                <a16:creationId xmlns:a16="http://schemas.microsoft.com/office/drawing/2014/main" id="{139C3DCC-7253-ACB1-4709-5C9B7C34C0B0}"/>
              </a:ext>
            </a:extLst>
          </p:cNvPr>
          <p:cNvSpPr txBox="1"/>
          <p:nvPr/>
        </p:nvSpPr>
        <p:spPr>
          <a:xfrm>
            <a:off x="71753" y="961439"/>
            <a:ext cx="4382259" cy="465448"/>
          </a:xfrm>
          <a:prstGeom prst="rect">
            <a:avLst/>
          </a:prstGeom>
          <a:noFill/>
        </p:spPr>
        <p:txBody>
          <a:bodyPr wrap="square">
            <a:spAutoFit/>
          </a:bodyPr>
          <a:lstStyle/>
          <a:p>
            <a:pPr>
              <a:lnSpc>
                <a:spcPct val="150000"/>
              </a:lnSpc>
            </a:pPr>
            <a:r>
              <a:rPr lang="zh-CN" altLang="en-US" b="1" dirty="0">
                <a:solidFill>
                  <a:srgbClr val="0070C0"/>
                </a:solidFill>
              </a:rPr>
              <a:t>解码</a:t>
            </a:r>
            <a:r>
              <a:rPr lang="en-US" altLang="zh-CN" b="1" dirty="0">
                <a:solidFill>
                  <a:srgbClr val="0070C0"/>
                </a:solidFill>
              </a:rPr>
              <a:t>/</a:t>
            </a:r>
            <a:r>
              <a:rPr lang="zh-CN" altLang="en-US" b="1" dirty="0">
                <a:solidFill>
                  <a:srgbClr val="0070C0"/>
                </a:solidFill>
              </a:rPr>
              <a:t>采样</a:t>
            </a:r>
            <a:r>
              <a:rPr lang="zh-CN" altLang="en-US" sz="1800" b="1" dirty="0">
                <a:solidFill>
                  <a:srgbClr val="0070C0"/>
                </a:solidFill>
                <a:effectLst/>
              </a:rPr>
              <a:t>策略</a:t>
            </a:r>
            <a:endParaRPr lang="en-US" altLang="zh-CN" sz="1800" b="1" dirty="0">
              <a:solidFill>
                <a:srgbClr val="0070C0"/>
              </a:solidFill>
              <a:effectLst/>
            </a:endParaRPr>
          </a:p>
        </p:txBody>
      </p:sp>
      <p:pic>
        <p:nvPicPr>
          <p:cNvPr id="13" name="图片 12">
            <a:extLst>
              <a:ext uri="{FF2B5EF4-FFF2-40B4-BE49-F238E27FC236}">
                <a16:creationId xmlns:a16="http://schemas.microsoft.com/office/drawing/2014/main" id="{65B25490-567B-A5E3-4AFF-F32CC2B51E63}"/>
              </a:ext>
            </a:extLst>
          </p:cNvPr>
          <p:cNvPicPr>
            <a:picLocks noChangeAspect="1"/>
          </p:cNvPicPr>
          <p:nvPr/>
        </p:nvPicPr>
        <p:blipFill rotWithShape="1">
          <a:blip r:embed="rId4"/>
          <a:srcRect t="16041"/>
          <a:stretch/>
        </p:blipFill>
        <p:spPr>
          <a:xfrm>
            <a:off x="3177402" y="3119789"/>
            <a:ext cx="4750452" cy="2349484"/>
          </a:xfrm>
          <a:prstGeom prst="rect">
            <a:avLst/>
          </a:prstGeom>
        </p:spPr>
      </p:pic>
      <p:pic>
        <p:nvPicPr>
          <p:cNvPr id="3076" name="Picture 4" descr="贪心搜索示意图">
            <a:extLst>
              <a:ext uri="{FF2B5EF4-FFF2-40B4-BE49-F238E27FC236}">
                <a16:creationId xmlns:a16="http://schemas.microsoft.com/office/drawing/2014/main" id="{7029171D-4FBE-48DE-3F76-CAA60DBFE14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76243" y="1084272"/>
            <a:ext cx="2283910" cy="135048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在这里插入图片描述">
            <a:extLst>
              <a:ext uri="{FF2B5EF4-FFF2-40B4-BE49-F238E27FC236}">
                <a16:creationId xmlns:a16="http://schemas.microsoft.com/office/drawing/2014/main" id="{0A31643A-0481-279E-26E7-5A4C975FB6F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73006" y="1532787"/>
            <a:ext cx="4247180" cy="2736739"/>
          </a:xfrm>
          <a:prstGeom prst="rect">
            <a:avLst/>
          </a:prstGeom>
          <a:noFill/>
          <a:extLst>
            <a:ext uri="{909E8E84-426E-40DD-AFC4-6F175D3DCCD1}">
              <a14:hiddenFill xmlns:a14="http://schemas.microsoft.com/office/drawing/2010/main">
                <a:solidFill>
                  <a:srgbClr val="FFFFFF"/>
                </a:solidFill>
              </a14:hiddenFill>
            </a:ext>
          </a:extLst>
        </p:spPr>
      </p:pic>
      <p:cxnSp>
        <p:nvCxnSpPr>
          <p:cNvPr id="2" name="直线箭头连接符 1">
            <a:extLst>
              <a:ext uri="{FF2B5EF4-FFF2-40B4-BE49-F238E27FC236}">
                <a16:creationId xmlns:a16="http://schemas.microsoft.com/office/drawing/2014/main" id="{FB36B95E-8626-FEE3-D4ED-F385FF87F158}"/>
              </a:ext>
            </a:extLst>
          </p:cNvPr>
          <p:cNvCxnSpPr>
            <a:cxnSpLocks/>
            <a:endCxn id="3076" idx="2"/>
          </p:cNvCxnSpPr>
          <p:nvPr/>
        </p:nvCxnSpPr>
        <p:spPr>
          <a:xfrm flipV="1">
            <a:off x="6318198" y="2434758"/>
            <a:ext cx="0" cy="878768"/>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线箭头连接符 7">
            <a:extLst>
              <a:ext uri="{FF2B5EF4-FFF2-40B4-BE49-F238E27FC236}">
                <a16:creationId xmlns:a16="http://schemas.microsoft.com/office/drawing/2014/main" id="{C356141F-6575-4A05-3F55-25E9311D6FBC}"/>
              </a:ext>
            </a:extLst>
          </p:cNvPr>
          <p:cNvCxnSpPr>
            <a:cxnSpLocks/>
            <a:endCxn id="3078" idx="1"/>
          </p:cNvCxnSpPr>
          <p:nvPr/>
        </p:nvCxnSpPr>
        <p:spPr>
          <a:xfrm flipV="1">
            <a:off x="6470552" y="2901157"/>
            <a:ext cx="1202454" cy="920566"/>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id="{FBF21974-CBD3-25E0-8A13-B31C26A0E6CC}"/>
              </a:ext>
            </a:extLst>
          </p:cNvPr>
          <p:cNvCxnSpPr>
            <a:cxnSpLocks/>
          </p:cNvCxnSpPr>
          <p:nvPr/>
        </p:nvCxnSpPr>
        <p:spPr>
          <a:xfrm>
            <a:off x="7374924" y="4615571"/>
            <a:ext cx="1235676" cy="709642"/>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9" name="图片 28">
            <a:extLst>
              <a:ext uri="{FF2B5EF4-FFF2-40B4-BE49-F238E27FC236}">
                <a16:creationId xmlns:a16="http://schemas.microsoft.com/office/drawing/2014/main" id="{B46E1D17-D8B5-0A62-A691-903BCCF43D9B}"/>
              </a:ext>
            </a:extLst>
          </p:cNvPr>
          <p:cNvPicPr>
            <a:picLocks noChangeAspect="1"/>
          </p:cNvPicPr>
          <p:nvPr/>
        </p:nvPicPr>
        <p:blipFill>
          <a:blip r:embed="rId7"/>
          <a:stretch>
            <a:fillRect/>
          </a:stretch>
        </p:blipFill>
        <p:spPr>
          <a:xfrm>
            <a:off x="8234748" y="5411323"/>
            <a:ext cx="3494903" cy="429458"/>
          </a:xfrm>
          <a:prstGeom prst="rect">
            <a:avLst/>
          </a:prstGeom>
        </p:spPr>
      </p:pic>
      <p:pic>
        <p:nvPicPr>
          <p:cNvPr id="31" name="图片 30">
            <a:extLst>
              <a:ext uri="{FF2B5EF4-FFF2-40B4-BE49-F238E27FC236}">
                <a16:creationId xmlns:a16="http://schemas.microsoft.com/office/drawing/2014/main" id="{B6FF298E-3631-212E-D0A4-8E4E4BFE4747}"/>
              </a:ext>
            </a:extLst>
          </p:cNvPr>
          <p:cNvPicPr>
            <a:picLocks noChangeAspect="1"/>
          </p:cNvPicPr>
          <p:nvPr/>
        </p:nvPicPr>
        <p:blipFill>
          <a:blip r:embed="rId8"/>
          <a:stretch>
            <a:fillRect/>
          </a:stretch>
        </p:blipFill>
        <p:spPr>
          <a:xfrm>
            <a:off x="592438" y="1720949"/>
            <a:ext cx="2476500" cy="381000"/>
          </a:xfrm>
          <a:prstGeom prst="rect">
            <a:avLst/>
          </a:prstGeom>
        </p:spPr>
      </p:pic>
      <p:cxnSp>
        <p:nvCxnSpPr>
          <p:cNvPr id="33" name="直线箭头连接符 32">
            <a:extLst>
              <a:ext uri="{FF2B5EF4-FFF2-40B4-BE49-F238E27FC236}">
                <a16:creationId xmlns:a16="http://schemas.microsoft.com/office/drawing/2014/main" id="{83C4F0CE-76B0-397F-6006-BB706E6FA02B}"/>
              </a:ext>
            </a:extLst>
          </p:cNvPr>
          <p:cNvCxnSpPr>
            <a:cxnSpLocks/>
          </p:cNvCxnSpPr>
          <p:nvPr/>
        </p:nvCxnSpPr>
        <p:spPr>
          <a:xfrm>
            <a:off x="1830688" y="2207472"/>
            <a:ext cx="0" cy="5635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8123DD66-E153-4C9B-6C79-75A625AED5A4}"/>
              </a:ext>
            </a:extLst>
          </p:cNvPr>
          <p:cNvSpPr txBox="1"/>
          <p:nvPr/>
        </p:nvSpPr>
        <p:spPr>
          <a:xfrm>
            <a:off x="1917053" y="2304098"/>
            <a:ext cx="1603837" cy="369332"/>
          </a:xfrm>
          <a:prstGeom prst="rect">
            <a:avLst/>
          </a:prstGeom>
          <a:noFill/>
        </p:spPr>
        <p:txBody>
          <a:bodyPr wrap="none" rtlCol="0">
            <a:spAutoFit/>
          </a:bodyPr>
          <a:lstStyle/>
          <a:p>
            <a:r>
              <a:rPr kumimoji="1" lang="zh-CN" altLang="en-US" dirty="0"/>
              <a:t>概率降序排列</a:t>
            </a:r>
          </a:p>
        </p:txBody>
      </p:sp>
      <p:sp>
        <p:nvSpPr>
          <p:cNvPr id="35" name="文本框 34">
            <a:extLst>
              <a:ext uri="{FF2B5EF4-FFF2-40B4-BE49-F238E27FC236}">
                <a16:creationId xmlns:a16="http://schemas.microsoft.com/office/drawing/2014/main" id="{80E4C72D-196E-7364-1D5D-017F479C73FB}"/>
              </a:ext>
            </a:extLst>
          </p:cNvPr>
          <p:cNvSpPr txBox="1"/>
          <p:nvPr/>
        </p:nvSpPr>
        <p:spPr>
          <a:xfrm>
            <a:off x="50421" y="2875580"/>
            <a:ext cx="596017" cy="307777"/>
          </a:xfrm>
          <a:prstGeom prst="rect">
            <a:avLst/>
          </a:prstGeom>
          <a:solidFill>
            <a:srgbClr val="04CD0D"/>
          </a:solidFill>
          <a:ln>
            <a:solidFill>
              <a:schemeClr val="bg2"/>
            </a:solidFill>
          </a:ln>
        </p:spPr>
        <p:txBody>
          <a:bodyPr wrap="square" rtlCol="0">
            <a:spAutoFit/>
          </a:bodyPr>
          <a:lstStyle/>
          <a:p>
            <a:pPr algn="ctr"/>
            <a:r>
              <a:rPr kumimoji="1" lang="en-US" altLang="zh-CN" sz="1400" dirty="0"/>
              <a:t>0.8</a:t>
            </a:r>
            <a:endParaRPr kumimoji="1" lang="zh-CN" altLang="en-US" sz="1400" dirty="0"/>
          </a:p>
        </p:txBody>
      </p:sp>
      <p:sp>
        <p:nvSpPr>
          <p:cNvPr id="36" name="文本框 35">
            <a:extLst>
              <a:ext uri="{FF2B5EF4-FFF2-40B4-BE49-F238E27FC236}">
                <a16:creationId xmlns:a16="http://schemas.microsoft.com/office/drawing/2014/main" id="{93D153F4-C978-1E31-3BE4-1725C7BDE68F}"/>
              </a:ext>
            </a:extLst>
          </p:cNvPr>
          <p:cNvSpPr txBox="1"/>
          <p:nvPr/>
        </p:nvSpPr>
        <p:spPr>
          <a:xfrm>
            <a:off x="643546" y="2878224"/>
            <a:ext cx="596017" cy="307777"/>
          </a:xfrm>
          <a:prstGeom prst="rect">
            <a:avLst/>
          </a:prstGeom>
          <a:solidFill>
            <a:srgbClr val="04CD0D"/>
          </a:solidFill>
          <a:ln>
            <a:solidFill>
              <a:schemeClr val="bg2"/>
            </a:solidFill>
          </a:ln>
        </p:spPr>
        <p:txBody>
          <a:bodyPr wrap="square" rtlCol="0">
            <a:spAutoFit/>
          </a:bodyPr>
          <a:lstStyle/>
          <a:p>
            <a:pPr algn="ctr"/>
            <a:r>
              <a:rPr kumimoji="1" lang="en-US" altLang="zh-CN" sz="1400" dirty="0"/>
              <a:t>0.1</a:t>
            </a:r>
            <a:endParaRPr kumimoji="1" lang="zh-CN" altLang="en-US" sz="1400" dirty="0"/>
          </a:p>
        </p:txBody>
      </p:sp>
      <p:sp>
        <p:nvSpPr>
          <p:cNvPr id="37" name="文本框 36">
            <a:extLst>
              <a:ext uri="{FF2B5EF4-FFF2-40B4-BE49-F238E27FC236}">
                <a16:creationId xmlns:a16="http://schemas.microsoft.com/office/drawing/2014/main" id="{E6533A3D-7495-48E6-DCDA-77E3FC266226}"/>
              </a:ext>
            </a:extLst>
          </p:cNvPr>
          <p:cNvSpPr txBox="1"/>
          <p:nvPr/>
        </p:nvSpPr>
        <p:spPr>
          <a:xfrm>
            <a:off x="1238973" y="2875579"/>
            <a:ext cx="596017" cy="307777"/>
          </a:xfrm>
          <a:prstGeom prst="rect">
            <a:avLst/>
          </a:prstGeom>
          <a:solidFill>
            <a:srgbClr val="04CD0D"/>
          </a:solidFill>
          <a:ln>
            <a:solidFill>
              <a:schemeClr val="bg2"/>
            </a:solidFill>
          </a:ln>
        </p:spPr>
        <p:txBody>
          <a:bodyPr wrap="square" rtlCol="0">
            <a:spAutoFit/>
          </a:bodyPr>
          <a:lstStyle/>
          <a:p>
            <a:pPr algn="ctr"/>
            <a:r>
              <a:rPr kumimoji="1" lang="en-US" altLang="zh-CN" sz="1400" dirty="0"/>
              <a:t>0.05</a:t>
            </a:r>
            <a:endParaRPr kumimoji="1" lang="zh-CN" altLang="en-US" sz="1400" dirty="0"/>
          </a:p>
        </p:txBody>
      </p:sp>
      <p:sp>
        <p:nvSpPr>
          <p:cNvPr id="38" name="文本框 37">
            <a:extLst>
              <a:ext uri="{FF2B5EF4-FFF2-40B4-BE49-F238E27FC236}">
                <a16:creationId xmlns:a16="http://schemas.microsoft.com/office/drawing/2014/main" id="{3E1DF283-0112-9B6B-A74B-86C1792E3241}"/>
              </a:ext>
            </a:extLst>
          </p:cNvPr>
          <p:cNvSpPr txBox="1"/>
          <p:nvPr/>
        </p:nvSpPr>
        <p:spPr>
          <a:xfrm>
            <a:off x="1819741" y="2875579"/>
            <a:ext cx="596017" cy="307777"/>
          </a:xfrm>
          <a:prstGeom prst="rect">
            <a:avLst/>
          </a:prstGeom>
          <a:solidFill>
            <a:srgbClr val="04CD0D"/>
          </a:solidFill>
          <a:ln>
            <a:solidFill>
              <a:schemeClr val="bg2"/>
            </a:solidFill>
          </a:ln>
        </p:spPr>
        <p:txBody>
          <a:bodyPr wrap="square" rtlCol="0">
            <a:spAutoFit/>
          </a:bodyPr>
          <a:lstStyle/>
          <a:p>
            <a:pPr algn="ctr"/>
            <a:r>
              <a:rPr kumimoji="1" lang="en-US" altLang="zh-CN" sz="1400" dirty="0"/>
              <a:t>0.03</a:t>
            </a:r>
            <a:endParaRPr kumimoji="1" lang="zh-CN" altLang="en-US" sz="1400" dirty="0"/>
          </a:p>
        </p:txBody>
      </p:sp>
      <p:sp>
        <p:nvSpPr>
          <p:cNvPr id="39" name="文本框 38">
            <a:extLst>
              <a:ext uri="{FF2B5EF4-FFF2-40B4-BE49-F238E27FC236}">
                <a16:creationId xmlns:a16="http://schemas.microsoft.com/office/drawing/2014/main" id="{D574FDFF-DCE0-C89D-ED80-56EFE418CDC7}"/>
              </a:ext>
            </a:extLst>
          </p:cNvPr>
          <p:cNvSpPr txBox="1"/>
          <p:nvPr/>
        </p:nvSpPr>
        <p:spPr>
          <a:xfrm>
            <a:off x="2399919" y="2875579"/>
            <a:ext cx="596017" cy="307777"/>
          </a:xfrm>
          <a:prstGeom prst="rect">
            <a:avLst/>
          </a:prstGeom>
          <a:solidFill>
            <a:srgbClr val="04CD0D"/>
          </a:solidFill>
          <a:ln>
            <a:solidFill>
              <a:schemeClr val="bg2"/>
            </a:solidFill>
          </a:ln>
        </p:spPr>
        <p:txBody>
          <a:bodyPr wrap="square" rtlCol="0">
            <a:spAutoFit/>
          </a:bodyPr>
          <a:lstStyle/>
          <a:p>
            <a:pPr algn="ctr"/>
            <a:r>
              <a:rPr kumimoji="1" lang="en-US" altLang="zh-CN" sz="1400" dirty="0"/>
              <a:t>0.01</a:t>
            </a:r>
            <a:endParaRPr kumimoji="1" lang="zh-CN" altLang="en-US" sz="1400" dirty="0"/>
          </a:p>
        </p:txBody>
      </p:sp>
      <p:sp>
        <p:nvSpPr>
          <p:cNvPr id="40" name="文本框 39">
            <a:extLst>
              <a:ext uri="{FF2B5EF4-FFF2-40B4-BE49-F238E27FC236}">
                <a16:creationId xmlns:a16="http://schemas.microsoft.com/office/drawing/2014/main" id="{AA8C00E9-AC9F-E44D-6CDC-8F23F578700B}"/>
              </a:ext>
            </a:extLst>
          </p:cNvPr>
          <p:cNvSpPr txBox="1"/>
          <p:nvPr/>
        </p:nvSpPr>
        <p:spPr>
          <a:xfrm>
            <a:off x="2980097" y="2875579"/>
            <a:ext cx="596017" cy="307777"/>
          </a:xfrm>
          <a:prstGeom prst="rect">
            <a:avLst/>
          </a:prstGeom>
          <a:solidFill>
            <a:srgbClr val="04CD0D"/>
          </a:solidFill>
          <a:ln>
            <a:solidFill>
              <a:schemeClr val="bg2"/>
            </a:solidFill>
          </a:ln>
        </p:spPr>
        <p:txBody>
          <a:bodyPr wrap="square" rtlCol="0">
            <a:spAutoFit/>
          </a:bodyPr>
          <a:lstStyle/>
          <a:p>
            <a:pPr algn="ctr"/>
            <a:r>
              <a:rPr kumimoji="1" lang="en-US" altLang="zh-CN" sz="1400" dirty="0"/>
              <a:t>0.01</a:t>
            </a:r>
            <a:endParaRPr kumimoji="1" lang="zh-CN" altLang="en-US" sz="1400" dirty="0"/>
          </a:p>
        </p:txBody>
      </p:sp>
      <p:sp>
        <p:nvSpPr>
          <p:cNvPr id="41" name="文本框 40">
            <a:extLst>
              <a:ext uri="{FF2B5EF4-FFF2-40B4-BE49-F238E27FC236}">
                <a16:creationId xmlns:a16="http://schemas.microsoft.com/office/drawing/2014/main" id="{CF533027-7990-4D45-7381-F255C66AD6DB}"/>
              </a:ext>
            </a:extLst>
          </p:cNvPr>
          <p:cNvSpPr txBox="1"/>
          <p:nvPr/>
        </p:nvSpPr>
        <p:spPr>
          <a:xfrm>
            <a:off x="1471404" y="3964533"/>
            <a:ext cx="596017" cy="307777"/>
          </a:xfrm>
          <a:prstGeom prst="rect">
            <a:avLst/>
          </a:prstGeom>
          <a:solidFill>
            <a:srgbClr val="04CD0D"/>
          </a:solidFill>
          <a:ln>
            <a:solidFill>
              <a:schemeClr val="bg2"/>
            </a:solidFill>
          </a:ln>
        </p:spPr>
        <p:txBody>
          <a:bodyPr wrap="square" rtlCol="0">
            <a:spAutoFit/>
          </a:bodyPr>
          <a:lstStyle/>
          <a:p>
            <a:pPr algn="ctr"/>
            <a:r>
              <a:rPr kumimoji="1" lang="en-US" altLang="zh-CN" sz="1400" dirty="0"/>
              <a:t>0.8</a:t>
            </a:r>
            <a:endParaRPr kumimoji="1" lang="zh-CN" altLang="en-US" sz="1400" dirty="0"/>
          </a:p>
        </p:txBody>
      </p:sp>
      <p:sp>
        <p:nvSpPr>
          <p:cNvPr id="42" name="文本框 41">
            <a:extLst>
              <a:ext uri="{FF2B5EF4-FFF2-40B4-BE49-F238E27FC236}">
                <a16:creationId xmlns:a16="http://schemas.microsoft.com/office/drawing/2014/main" id="{466FD387-A075-E7BF-540C-662F588314B5}"/>
              </a:ext>
            </a:extLst>
          </p:cNvPr>
          <p:cNvSpPr txBox="1"/>
          <p:nvPr/>
        </p:nvSpPr>
        <p:spPr>
          <a:xfrm>
            <a:off x="2064529" y="3967177"/>
            <a:ext cx="596017" cy="307777"/>
          </a:xfrm>
          <a:prstGeom prst="rect">
            <a:avLst/>
          </a:prstGeom>
          <a:solidFill>
            <a:srgbClr val="04CD0D"/>
          </a:solidFill>
          <a:ln>
            <a:solidFill>
              <a:schemeClr val="bg2"/>
            </a:solidFill>
          </a:ln>
        </p:spPr>
        <p:txBody>
          <a:bodyPr wrap="square" rtlCol="0">
            <a:spAutoFit/>
          </a:bodyPr>
          <a:lstStyle/>
          <a:p>
            <a:pPr algn="ctr"/>
            <a:r>
              <a:rPr kumimoji="1" lang="en-US" altLang="zh-CN" sz="1400" dirty="0"/>
              <a:t>0.1</a:t>
            </a:r>
            <a:endParaRPr kumimoji="1" lang="zh-CN" altLang="en-US" sz="1400" dirty="0"/>
          </a:p>
        </p:txBody>
      </p:sp>
      <p:sp>
        <p:nvSpPr>
          <p:cNvPr id="43" name="文本框 42">
            <a:extLst>
              <a:ext uri="{FF2B5EF4-FFF2-40B4-BE49-F238E27FC236}">
                <a16:creationId xmlns:a16="http://schemas.microsoft.com/office/drawing/2014/main" id="{431EFC2B-CD08-1F31-BD71-F402B199832E}"/>
              </a:ext>
            </a:extLst>
          </p:cNvPr>
          <p:cNvSpPr txBox="1"/>
          <p:nvPr/>
        </p:nvSpPr>
        <p:spPr>
          <a:xfrm>
            <a:off x="2659956" y="3964532"/>
            <a:ext cx="596017" cy="307777"/>
          </a:xfrm>
          <a:prstGeom prst="rect">
            <a:avLst/>
          </a:prstGeom>
          <a:solidFill>
            <a:srgbClr val="04CD0D"/>
          </a:solidFill>
          <a:ln>
            <a:solidFill>
              <a:schemeClr val="bg2"/>
            </a:solidFill>
          </a:ln>
        </p:spPr>
        <p:txBody>
          <a:bodyPr wrap="square" rtlCol="0">
            <a:spAutoFit/>
          </a:bodyPr>
          <a:lstStyle/>
          <a:p>
            <a:pPr algn="ctr"/>
            <a:r>
              <a:rPr kumimoji="1" lang="en-US" altLang="zh-CN" sz="1400" dirty="0"/>
              <a:t>0.05</a:t>
            </a:r>
            <a:endParaRPr kumimoji="1" lang="zh-CN" altLang="en-US" sz="1400" dirty="0"/>
          </a:p>
        </p:txBody>
      </p:sp>
      <p:sp>
        <p:nvSpPr>
          <p:cNvPr id="44" name="文本框 43">
            <a:extLst>
              <a:ext uri="{FF2B5EF4-FFF2-40B4-BE49-F238E27FC236}">
                <a16:creationId xmlns:a16="http://schemas.microsoft.com/office/drawing/2014/main" id="{59353A48-C8E9-31AE-BB4D-E2970EB3D706}"/>
              </a:ext>
            </a:extLst>
          </p:cNvPr>
          <p:cNvSpPr txBox="1"/>
          <p:nvPr/>
        </p:nvSpPr>
        <p:spPr>
          <a:xfrm>
            <a:off x="18036" y="3940810"/>
            <a:ext cx="1340752" cy="369332"/>
          </a:xfrm>
          <a:prstGeom prst="rect">
            <a:avLst/>
          </a:prstGeom>
          <a:noFill/>
        </p:spPr>
        <p:txBody>
          <a:bodyPr wrap="none" rtlCol="0">
            <a:spAutoFit/>
          </a:bodyPr>
          <a:lstStyle/>
          <a:p>
            <a:r>
              <a:rPr kumimoji="1" lang="en-US" altLang="zh-CN" dirty="0"/>
              <a:t>Top-k (k=3):</a:t>
            </a:r>
            <a:r>
              <a:rPr kumimoji="1" lang="zh-CN" altLang="en-US" dirty="0"/>
              <a:t> </a:t>
            </a:r>
          </a:p>
        </p:txBody>
      </p:sp>
      <p:sp>
        <p:nvSpPr>
          <p:cNvPr id="45" name="文本框 44">
            <a:extLst>
              <a:ext uri="{FF2B5EF4-FFF2-40B4-BE49-F238E27FC236}">
                <a16:creationId xmlns:a16="http://schemas.microsoft.com/office/drawing/2014/main" id="{65751418-E9EE-6C5C-A657-1786B0AC9734}"/>
              </a:ext>
            </a:extLst>
          </p:cNvPr>
          <p:cNvSpPr txBox="1"/>
          <p:nvPr/>
        </p:nvSpPr>
        <p:spPr>
          <a:xfrm>
            <a:off x="26970" y="4463045"/>
            <a:ext cx="1667764" cy="369332"/>
          </a:xfrm>
          <a:prstGeom prst="rect">
            <a:avLst/>
          </a:prstGeom>
          <a:noFill/>
        </p:spPr>
        <p:txBody>
          <a:bodyPr wrap="none" rtlCol="0">
            <a:spAutoFit/>
          </a:bodyPr>
          <a:lstStyle/>
          <a:p>
            <a:r>
              <a:rPr kumimoji="1" lang="en-US" altLang="zh-CN" dirty="0"/>
              <a:t>Top-p (p=0.95):</a:t>
            </a:r>
            <a:r>
              <a:rPr kumimoji="1" lang="zh-CN" altLang="en-US" dirty="0"/>
              <a:t> </a:t>
            </a:r>
          </a:p>
        </p:txBody>
      </p:sp>
      <p:sp>
        <p:nvSpPr>
          <p:cNvPr id="46" name="文本框 45">
            <a:extLst>
              <a:ext uri="{FF2B5EF4-FFF2-40B4-BE49-F238E27FC236}">
                <a16:creationId xmlns:a16="http://schemas.microsoft.com/office/drawing/2014/main" id="{DC4CBFB6-C110-7D63-724D-EA8761E4D372}"/>
              </a:ext>
            </a:extLst>
          </p:cNvPr>
          <p:cNvSpPr txBox="1"/>
          <p:nvPr/>
        </p:nvSpPr>
        <p:spPr>
          <a:xfrm>
            <a:off x="1615465" y="4519374"/>
            <a:ext cx="596017" cy="307777"/>
          </a:xfrm>
          <a:prstGeom prst="rect">
            <a:avLst/>
          </a:prstGeom>
          <a:solidFill>
            <a:srgbClr val="04CD0D"/>
          </a:solidFill>
          <a:ln>
            <a:solidFill>
              <a:schemeClr val="bg2"/>
            </a:solidFill>
          </a:ln>
        </p:spPr>
        <p:txBody>
          <a:bodyPr wrap="square" rtlCol="0">
            <a:spAutoFit/>
          </a:bodyPr>
          <a:lstStyle/>
          <a:p>
            <a:pPr algn="ctr"/>
            <a:r>
              <a:rPr kumimoji="1" lang="en-US" altLang="zh-CN" sz="1400" dirty="0"/>
              <a:t>0.8</a:t>
            </a:r>
            <a:endParaRPr kumimoji="1" lang="zh-CN" altLang="en-US" sz="1400" dirty="0"/>
          </a:p>
        </p:txBody>
      </p:sp>
      <p:sp>
        <p:nvSpPr>
          <p:cNvPr id="47" name="文本框 46">
            <a:extLst>
              <a:ext uri="{FF2B5EF4-FFF2-40B4-BE49-F238E27FC236}">
                <a16:creationId xmlns:a16="http://schemas.microsoft.com/office/drawing/2014/main" id="{F2BE6BE9-C740-A0F3-B84C-92286A9FFFFD}"/>
              </a:ext>
            </a:extLst>
          </p:cNvPr>
          <p:cNvSpPr txBox="1"/>
          <p:nvPr/>
        </p:nvSpPr>
        <p:spPr>
          <a:xfrm>
            <a:off x="2208590" y="4522018"/>
            <a:ext cx="596017" cy="307777"/>
          </a:xfrm>
          <a:prstGeom prst="rect">
            <a:avLst/>
          </a:prstGeom>
          <a:solidFill>
            <a:srgbClr val="04CD0D"/>
          </a:solidFill>
          <a:ln>
            <a:solidFill>
              <a:schemeClr val="bg2"/>
            </a:solidFill>
          </a:ln>
        </p:spPr>
        <p:txBody>
          <a:bodyPr wrap="square" rtlCol="0">
            <a:spAutoFit/>
          </a:bodyPr>
          <a:lstStyle/>
          <a:p>
            <a:pPr algn="ctr"/>
            <a:r>
              <a:rPr kumimoji="1" lang="en-US" altLang="zh-CN" sz="1400" dirty="0"/>
              <a:t>0.1</a:t>
            </a:r>
            <a:endParaRPr kumimoji="1" lang="zh-CN" altLang="en-US" sz="1400" dirty="0"/>
          </a:p>
        </p:txBody>
      </p:sp>
      <p:sp>
        <p:nvSpPr>
          <p:cNvPr id="48" name="文本框 47">
            <a:extLst>
              <a:ext uri="{FF2B5EF4-FFF2-40B4-BE49-F238E27FC236}">
                <a16:creationId xmlns:a16="http://schemas.microsoft.com/office/drawing/2014/main" id="{4F45C56A-4C62-D784-D9F4-E5BA49F4EEBF}"/>
              </a:ext>
            </a:extLst>
          </p:cNvPr>
          <p:cNvSpPr txBox="1"/>
          <p:nvPr/>
        </p:nvSpPr>
        <p:spPr>
          <a:xfrm>
            <a:off x="2804017" y="4519373"/>
            <a:ext cx="596017" cy="307777"/>
          </a:xfrm>
          <a:prstGeom prst="rect">
            <a:avLst/>
          </a:prstGeom>
          <a:solidFill>
            <a:srgbClr val="04CD0D"/>
          </a:solidFill>
          <a:ln>
            <a:solidFill>
              <a:schemeClr val="bg2"/>
            </a:solidFill>
          </a:ln>
        </p:spPr>
        <p:txBody>
          <a:bodyPr wrap="square" rtlCol="0">
            <a:spAutoFit/>
          </a:bodyPr>
          <a:lstStyle/>
          <a:p>
            <a:pPr algn="ctr"/>
            <a:r>
              <a:rPr kumimoji="1" lang="en-US" altLang="zh-CN" sz="1400" dirty="0"/>
              <a:t>0.05</a:t>
            </a:r>
            <a:endParaRPr kumimoji="1" lang="zh-CN" altLang="en-US" sz="1400" dirty="0"/>
          </a:p>
        </p:txBody>
      </p:sp>
      <p:sp>
        <p:nvSpPr>
          <p:cNvPr id="49" name="文本框 48">
            <a:extLst>
              <a:ext uri="{FF2B5EF4-FFF2-40B4-BE49-F238E27FC236}">
                <a16:creationId xmlns:a16="http://schemas.microsoft.com/office/drawing/2014/main" id="{047143B7-B2C4-A813-015E-B8B60BE56D41}"/>
              </a:ext>
            </a:extLst>
          </p:cNvPr>
          <p:cNvSpPr txBox="1"/>
          <p:nvPr/>
        </p:nvSpPr>
        <p:spPr>
          <a:xfrm>
            <a:off x="3384785" y="4519373"/>
            <a:ext cx="596017" cy="307777"/>
          </a:xfrm>
          <a:prstGeom prst="rect">
            <a:avLst/>
          </a:prstGeom>
          <a:solidFill>
            <a:srgbClr val="04CD0D"/>
          </a:solidFill>
          <a:ln>
            <a:solidFill>
              <a:schemeClr val="bg2"/>
            </a:solidFill>
          </a:ln>
        </p:spPr>
        <p:txBody>
          <a:bodyPr wrap="square" rtlCol="0">
            <a:spAutoFit/>
          </a:bodyPr>
          <a:lstStyle/>
          <a:p>
            <a:pPr algn="ctr"/>
            <a:r>
              <a:rPr kumimoji="1" lang="en-US" altLang="zh-CN" sz="1400" dirty="0"/>
              <a:t>0.03</a:t>
            </a:r>
            <a:endParaRPr kumimoji="1" lang="zh-CN" altLang="en-US" sz="1400" dirty="0"/>
          </a:p>
        </p:txBody>
      </p:sp>
      <p:cxnSp>
        <p:nvCxnSpPr>
          <p:cNvPr id="51" name="直线箭头连接符 50">
            <a:extLst>
              <a:ext uri="{FF2B5EF4-FFF2-40B4-BE49-F238E27FC236}">
                <a16:creationId xmlns:a16="http://schemas.microsoft.com/office/drawing/2014/main" id="{083BB342-5DA1-BFAB-DC91-1572298D2DE4}"/>
              </a:ext>
            </a:extLst>
          </p:cNvPr>
          <p:cNvCxnSpPr>
            <a:cxnSpLocks/>
          </p:cNvCxnSpPr>
          <p:nvPr/>
        </p:nvCxnSpPr>
        <p:spPr>
          <a:xfrm>
            <a:off x="1830688" y="3313526"/>
            <a:ext cx="0" cy="5635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0D6D6C61-62F9-4F6A-190A-9F2B8DDA58A1}"/>
              </a:ext>
            </a:extLst>
          </p:cNvPr>
          <p:cNvSpPr txBox="1"/>
          <p:nvPr/>
        </p:nvSpPr>
        <p:spPr>
          <a:xfrm>
            <a:off x="1917053" y="3410152"/>
            <a:ext cx="1569660" cy="369332"/>
          </a:xfrm>
          <a:prstGeom prst="rect">
            <a:avLst/>
          </a:prstGeom>
          <a:noFill/>
        </p:spPr>
        <p:txBody>
          <a:bodyPr wrap="none" rtlCol="0">
            <a:spAutoFit/>
          </a:bodyPr>
          <a:lstStyle/>
          <a:p>
            <a:r>
              <a:rPr kumimoji="1" lang="zh-CN" altLang="en-US" dirty="0"/>
              <a:t>缩小采样范围</a:t>
            </a:r>
          </a:p>
        </p:txBody>
      </p:sp>
      <p:cxnSp>
        <p:nvCxnSpPr>
          <p:cNvPr id="53" name="直线箭头连接符 52">
            <a:extLst>
              <a:ext uri="{FF2B5EF4-FFF2-40B4-BE49-F238E27FC236}">
                <a16:creationId xmlns:a16="http://schemas.microsoft.com/office/drawing/2014/main" id="{580260F7-B644-6DC6-48E1-894C5D966B3B}"/>
              </a:ext>
            </a:extLst>
          </p:cNvPr>
          <p:cNvCxnSpPr>
            <a:cxnSpLocks/>
          </p:cNvCxnSpPr>
          <p:nvPr/>
        </p:nvCxnSpPr>
        <p:spPr>
          <a:xfrm>
            <a:off x="1830688" y="4956860"/>
            <a:ext cx="0" cy="563566"/>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86203FAB-0D09-C4F3-CEEA-D87F517C0EF1}"/>
              </a:ext>
            </a:extLst>
          </p:cNvPr>
          <p:cNvSpPr txBox="1"/>
          <p:nvPr/>
        </p:nvSpPr>
        <p:spPr>
          <a:xfrm>
            <a:off x="1917053" y="5053486"/>
            <a:ext cx="1107996" cy="369332"/>
          </a:xfrm>
          <a:prstGeom prst="rect">
            <a:avLst/>
          </a:prstGeom>
          <a:noFill/>
        </p:spPr>
        <p:txBody>
          <a:bodyPr wrap="none" rtlCol="0">
            <a:spAutoFit/>
          </a:bodyPr>
          <a:lstStyle/>
          <a:p>
            <a:r>
              <a:rPr kumimoji="1" lang="zh-CN" altLang="en-US" dirty="0"/>
              <a:t>随机采样</a:t>
            </a:r>
          </a:p>
        </p:txBody>
      </p:sp>
      <p:sp>
        <p:nvSpPr>
          <p:cNvPr id="55" name="文本框 54">
            <a:extLst>
              <a:ext uri="{FF2B5EF4-FFF2-40B4-BE49-F238E27FC236}">
                <a16:creationId xmlns:a16="http://schemas.microsoft.com/office/drawing/2014/main" id="{BFD37517-4230-57F4-2BBC-B6A0464D3CB1}"/>
              </a:ext>
            </a:extLst>
          </p:cNvPr>
          <p:cNvSpPr txBox="1"/>
          <p:nvPr/>
        </p:nvSpPr>
        <p:spPr>
          <a:xfrm>
            <a:off x="1474983" y="5688379"/>
            <a:ext cx="596017" cy="307777"/>
          </a:xfrm>
          <a:prstGeom prst="rect">
            <a:avLst/>
          </a:prstGeom>
          <a:solidFill>
            <a:srgbClr val="04CD0D"/>
          </a:solidFill>
          <a:ln>
            <a:solidFill>
              <a:schemeClr val="bg2"/>
            </a:solidFill>
          </a:ln>
        </p:spPr>
        <p:txBody>
          <a:bodyPr wrap="square" rtlCol="0">
            <a:spAutoFit/>
          </a:bodyPr>
          <a:lstStyle/>
          <a:p>
            <a:pPr algn="ctr"/>
            <a:r>
              <a:rPr kumimoji="1" lang="en-US" altLang="zh-CN" sz="1400" dirty="0"/>
              <a:t>0.8</a:t>
            </a:r>
            <a:endParaRPr kumimoji="1" lang="zh-CN" altLang="en-US" sz="1400" dirty="0"/>
          </a:p>
        </p:txBody>
      </p:sp>
      <p:sp>
        <p:nvSpPr>
          <p:cNvPr id="56" name="文本框 55">
            <a:extLst>
              <a:ext uri="{FF2B5EF4-FFF2-40B4-BE49-F238E27FC236}">
                <a16:creationId xmlns:a16="http://schemas.microsoft.com/office/drawing/2014/main" id="{74F5AE4A-01E0-EE01-4AD9-3BFABB31FCF0}"/>
              </a:ext>
            </a:extLst>
          </p:cNvPr>
          <p:cNvSpPr txBox="1"/>
          <p:nvPr/>
        </p:nvSpPr>
        <p:spPr>
          <a:xfrm>
            <a:off x="21615" y="5664656"/>
            <a:ext cx="1340752" cy="369332"/>
          </a:xfrm>
          <a:prstGeom prst="rect">
            <a:avLst/>
          </a:prstGeom>
          <a:noFill/>
        </p:spPr>
        <p:txBody>
          <a:bodyPr wrap="none" rtlCol="0">
            <a:spAutoFit/>
          </a:bodyPr>
          <a:lstStyle/>
          <a:p>
            <a:r>
              <a:rPr kumimoji="1" lang="en-US" altLang="zh-CN" dirty="0"/>
              <a:t>Top-k (k=3):</a:t>
            </a:r>
            <a:r>
              <a:rPr kumimoji="1" lang="zh-CN" altLang="en-US" dirty="0"/>
              <a:t> </a:t>
            </a:r>
          </a:p>
        </p:txBody>
      </p:sp>
      <p:sp>
        <p:nvSpPr>
          <p:cNvPr id="57" name="文本框 56">
            <a:extLst>
              <a:ext uri="{FF2B5EF4-FFF2-40B4-BE49-F238E27FC236}">
                <a16:creationId xmlns:a16="http://schemas.microsoft.com/office/drawing/2014/main" id="{6CCF7ABF-28C9-4E80-6B79-0B1D00E1DD74}"/>
              </a:ext>
            </a:extLst>
          </p:cNvPr>
          <p:cNvSpPr txBox="1"/>
          <p:nvPr/>
        </p:nvSpPr>
        <p:spPr>
          <a:xfrm>
            <a:off x="30549" y="6186891"/>
            <a:ext cx="1667764" cy="369332"/>
          </a:xfrm>
          <a:prstGeom prst="rect">
            <a:avLst/>
          </a:prstGeom>
          <a:noFill/>
        </p:spPr>
        <p:txBody>
          <a:bodyPr wrap="none" rtlCol="0">
            <a:spAutoFit/>
          </a:bodyPr>
          <a:lstStyle/>
          <a:p>
            <a:r>
              <a:rPr kumimoji="1" lang="en-US" altLang="zh-CN" dirty="0"/>
              <a:t>Top-p (p=0.95):</a:t>
            </a:r>
            <a:r>
              <a:rPr kumimoji="1" lang="zh-CN" altLang="en-US" dirty="0"/>
              <a:t> </a:t>
            </a:r>
          </a:p>
        </p:txBody>
      </p:sp>
      <p:sp>
        <p:nvSpPr>
          <p:cNvPr id="58" name="文本框 57">
            <a:extLst>
              <a:ext uri="{FF2B5EF4-FFF2-40B4-BE49-F238E27FC236}">
                <a16:creationId xmlns:a16="http://schemas.microsoft.com/office/drawing/2014/main" id="{3170CA05-2A5F-F6B7-D824-ACF6AB8BE8CC}"/>
              </a:ext>
            </a:extLst>
          </p:cNvPr>
          <p:cNvSpPr txBox="1"/>
          <p:nvPr/>
        </p:nvSpPr>
        <p:spPr>
          <a:xfrm>
            <a:off x="1619044" y="6243220"/>
            <a:ext cx="596017" cy="307777"/>
          </a:xfrm>
          <a:prstGeom prst="rect">
            <a:avLst/>
          </a:prstGeom>
          <a:solidFill>
            <a:srgbClr val="04CD0D"/>
          </a:solidFill>
          <a:ln>
            <a:solidFill>
              <a:schemeClr val="bg2"/>
            </a:solidFill>
          </a:ln>
        </p:spPr>
        <p:txBody>
          <a:bodyPr wrap="square" rtlCol="0">
            <a:spAutoFit/>
          </a:bodyPr>
          <a:lstStyle/>
          <a:p>
            <a:pPr algn="ctr"/>
            <a:r>
              <a:rPr kumimoji="1" lang="en-US" altLang="zh-CN" sz="1400" dirty="0"/>
              <a:t>0.1</a:t>
            </a:r>
            <a:endParaRPr kumimoji="1" lang="zh-CN" altLang="en-US" sz="1400" dirty="0"/>
          </a:p>
        </p:txBody>
      </p:sp>
      <p:pic>
        <p:nvPicPr>
          <p:cNvPr id="3082" name="Picture 10" descr="CTRL中带有惩罚因子的采样方式">
            <a:extLst>
              <a:ext uri="{FF2B5EF4-FFF2-40B4-BE49-F238E27FC236}">
                <a16:creationId xmlns:a16="http://schemas.microsoft.com/office/drawing/2014/main" id="{010DB0C8-A42A-CAFC-66A9-4DEF24F44D1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97050" y="6140079"/>
            <a:ext cx="4240807" cy="608146"/>
          </a:xfrm>
          <a:prstGeom prst="rect">
            <a:avLst/>
          </a:prstGeom>
          <a:noFill/>
          <a:extLst>
            <a:ext uri="{909E8E84-426E-40DD-AFC4-6F175D3DCCD1}">
              <a14:hiddenFill xmlns:a14="http://schemas.microsoft.com/office/drawing/2010/main">
                <a:solidFill>
                  <a:srgbClr val="FFFFFF"/>
                </a:solidFill>
              </a14:hiddenFill>
            </a:ext>
          </a:extLst>
        </p:spPr>
      </p:pic>
      <p:sp>
        <p:nvSpPr>
          <p:cNvPr id="3073" name="文本框 3072">
            <a:extLst>
              <a:ext uri="{FF2B5EF4-FFF2-40B4-BE49-F238E27FC236}">
                <a16:creationId xmlns:a16="http://schemas.microsoft.com/office/drawing/2014/main" id="{E1F8D91E-36E3-7FF9-81AC-B62D1D678B39}"/>
              </a:ext>
            </a:extLst>
          </p:cNvPr>
          <p:cNvSpPr txBox="1"/>
          <p:nvPr/>
        </p:nvSpPr>
        <p:spPr>
          <a:xfrm>
            <a:off x="3221939" y="6243220"/>
            <a:ext cx="875111" cy="369332"/>
          </a:xfrm>
          <a:prstGeom prst="rect">
            <a:avLst/>
          </a:prstGeom>
          <a:noFill/>
        </p:spPr>
        <p:txBody>
          <a:bodyPr wrap="none" rtlCol="0">
            <a:spAutoFit/>
          </a:bodyPr>
          <a:lstStyle/>
          <a:p>
            <a:r>
              <a:rPr kumimoji="1" lang="en-US" altLang="zh-CN" dirty="0"/>
              <a:t>CTRL</a:t>
            </a:r>
            <a:r>
              <a:rPr kumimoji="1" lang="zh-CN" altLang="en-US" dirty="0"/>
              <a:t>：</a:t>
            </a:r>
          </a:p>
        </p:txBody>
      </p:sp>
      <p:cxnSp>
        <p:nvCxnSpPr>
          <p:cNvPr id="3075" name="直线箭头连接符 3074">
            <a:extLst>
              <a:ext uri="{FF2B5EF4-FFF2-40B4-BE49-F238E27FC236}">
                <a16:creationId xmlns:a16="http://schemas.microsoft.com/office/drawing/2014/main" id="{18225DAC-748B-969D-E069-02CFEAAE07F4}"/>
              </a:ext>
            </a:extLst>
          </p:cNvPr>
          <p:cNvCxnSpPr>
            <a:cxnSpLocks/>
          </p:cNvCxnSpPr>
          <p:nvPr/>
        </p:nvCxnSpPr>
        <p:spPr>
          <a:xfrm>
            <a:off x="4085282" y="5499603"/>
            <a:ext cx="0" cy="654701"/>
          </a:xfrm>
          <a:prstGeom prst="straightConnector1">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53476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p:tgtEl>
                                          <p:spTgt spid="2"/>
                                        </p:tgtEl>
                                        <p:attrNameLst>
                                          <p:attrName>ppt_y</p:attrName>
                                        </p:attrNameLst>
                                      </p:cBhvr>
                                      <p:tavLst>
                                        <p:tav tm="0">
                                          <p:val>
                                            <p:strVal val="#ppt_y+#ppt_h*1.125000"/>
                                          </p:val>
                                        </p:tav>
                                        <p:tav tm="100000">
                                          <p:val>
                                            <p:strVal val="#ppt_y"/>
                                          </p:val>
                                        </p:tav>
                                      </p:tavLst>
                                    </p:anim>
                                    <p:animEffect transition="in" filter="wipe(up)">
                                      <p:cBhvr>
                                        <p:cTn id="8" dur="500"/>
                                        <p:tgtEl>
                                          <p:spTgt spid="2"/>
                                        </p:tgtEl>
                                      </p:cBhvr>
                                    </p:animEffect>
                                  </p:childTnLst>
                                </p:cTn>
                              </p:par>
                              <p:par>
                                <p:cTn id="9" presetID="12" presetClass="entr" presetSubtype="4" fill="hold" nodeType="withEffect">
                                  <p:stCondLst>
                                    <p:cond delay="0"/>
                                  </p:stCondLst>
                                  <p:childTnLst>
                                    <p:set>
                                      <p:cBhvr>
                                        <p:cTn id="10" dur="1" fill="hold">
                                          <p:stCondLst>
                                            <p:cond delay="0"/>
                                          </p:stCondLst>
                                        </p:cTn>
                                        <p:tgtEl>
                                          <p:spTgt spid="3076"/>
                                        </p:tgtEl>
                                        <p:attrNameLst>
                                          <p:attrName>style.visibility</p:attrName>
                                        </p:attrNameLst>
                                      </p:cBhvr>
                                      <p:to>
                                        <p:strVal val="visible"/>
                                      </p:to>
                                    </p:set>
                                    <p:anim calcmode="lin" valueType="num">
                                      <p:cBhvr additive="base">
                                        <p:cTn id="11" dur="500"/>
                                        <p:tgtEl>
                                          <p:spTgt spid="3076"/>
                                        </p:tgtEl>
                                        <p:attrNameLst>
                                          <p:attrName>ppt_y</p:attrName>
                                        </p:attrNameLst>
                                      </p:cBhvr>
                                      <p:tavLst>
                                        <p:tav tm="0">
                                          <p:val>
                                            <p:strVal val="#ppt_y+#ppt_h*1.125000"/>
                                          </p:val>
                                        </p:tav>
                                        <p:tav tm="100000">
                                          <p:val>
                                            <p:strVal val="#ppt_y"/>
                                          </p:val>
                                        </p:tav>
                                      </p:tavLst>
                                    </p:anim>
                                    <p:animEffect transition="in" filter="wipe(up)">
                                      <p:cBhvr>
                                        <p:cTn id="12" dur="500"/>
                                        <p:tgtEl>
                                          <p:spTgt spid="3076"/>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ppt_x</p:attrName>
                                        </p:attrNameLst>
                                      </p:cBhvr>
                                      <p:tavLst>
                                        <p:tav tm="0">
                                          <p:val>
                                            <p:strVal val="#ppt_x-#ppt_w*1.125000"/>
                                          </p:val>
                                        </p:tav>
                                        <p:tav tm="100000">
                                          <p:val>
                                            <p:strVal val="#ppt_x"/>
                                          </p:val>
                                        </p:tav>
                                      </p:tavLst>
                                    </p:anim>
                                    <p:animEffect transition="in" filter="wipe(right)">
                                      <p:cBhvr>
                                        <p:cTn id="18" dur="500"/>
                                        <p:tgtEl>
                                          <p:spTgt spid="8"/>
                                        </p:tgtEl>
                                      </p:cBhvr>
                                    </p:animEffect>
                                  </p:childTnLst>
                                </p:cTn>
                              </p:par>
                              <p:par>
                                <p:cTn id="19" presetID="12" presetClass="entr" presetSubtype="8" fill="hold" nodeType="withEffect">
                                  <p:stCondLst>
                                    <p:cond delay="0"/>
                                  </p:stCondLst>
                                  <p:childTnLst>
                                    <p:set>
                                      <p:cBhvr>
                                        <p:cTn id="20" dur="1" fill="hold">
                                          <p:stCondLst>
                                            <p:cond delay="0"/>
                                          </p:stCondLst>
                                        </p:cTn>
                                        <p:tgtEl>
                                          <p:spTgt spid="3078"/>
                                        </p:tgtEl>
                                        <p:attrNameLst>
                                          <p:attrName>style.visibility</p:attrName>
                                        </p:attrNameLst>
                                      </p:cBhvr>
                                      <p:to>
                                        <p:strVal val="visible"/>
                                      </p:to>
                                    </p:set>
                                    <p:anim calcmode="lin" valueType="num">
                                      <p:cBhvr additive="base">
                                        <p:cTn id="21" dur="500"/>
                                        <p:tgtEl>
                                          <p:spTgt spid="3078"/>
                                        </p:tgtEl>
                                        <p:attrNameLst>
                                          <p:attrName>ppt_x</p:attrName>
                                        </p:attrNameLst>
                                      </p:cBhvr>
                                      <p:tavLst>
                                        <p:tav tm="0">
                                          <p:val>
                                            <p:strVal val="#ppt_x-#ppt_w*1.125000"/>
                                          </p:val>
                                        </p:tav>
                                        <p:tav tm="100000">
                                          <p:val>
                                            <p:strVal val="#ppt_x"/>
                                          </p:val>
                                        </p:tav>
                                      </p:tavLst>
                                    </p:anim>
                                    <p:animEffect transition="in" filter="wipe(right)">
                                      <p:cBhvr>
                                        <p:cTn id="22" dur="500"/>
                                        <p:tgtEl>
                                          <p:spTgt spid="3078"/>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1"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anim calcmode="lin" valueType="num">
                                      <p:cBhvr additive="base">
                                        <p:cTn id="27" dur="500"/>
                                        <p:tgtEl>
                                          <p:spTgt spid="25"/>
                                        </p:tgtEl>
                                        <p:attrNameLst>
                                          <p:attrName>ppt_y</p:attrName>
                                        </p:attrNameLst>
                                      </p:cBhvr>
                                      <p:tavLst>
                                        <p:tav tm="0">
                                          <p:val>
                                            <p:strVal val="#ppt_y-#ppt_h*1.125000"/>
                                          </p:val>
                                        </p:tav>
                                        <p:tav tm="100000">
                                          <p:val>
                                            <p:strVal val="#ppt_y"/>
                                          </p:val>
                                        </p:tav>
                                      </p:tavLst>
                                    </p:anim>
                                    <p:animEffect transition="in" filter="wipe(down)">
                                      <p:cBhvr>
                                        <p:cTn id="28" dur="500"/>
                                        <p:tgtEl>
                                          <p:spTgt spid="25"/>
                                        </p:tgtEl>
                                      </p:cBhvr>
                                    </p:animEffect>
                                  </p:childTnLst>
                                </p:cTn>
                              </p:par>
                              <p:par>
                                <p:cTn id="29" presetID="12" presetClass="entr" presetSubtype="1"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additive="base">
                                        <p:cTn id="31" dur="500"/>
                                        <p:tgtEl>
                                          <p:spTgt spid="29"/>
                                        </p:tgtEl>
                                        <p:attrNameLst>
                                          <p:attrName>ppt_y</p:attrName>
                                        </p:attrNameLst>
                                      </p:cBhvr>
                                      <p:tavLst>
                                        <p:tav tm="0">
                                          <p:val>
                                            <p:strVal val="#ppt_y-#ppt_h*1.125000"/>
                                          </p:val>
                                        </p:tav>
                                        <p:tav tm="100000">
                                          <p:val>
                                            <p:strVal val="#ppt_y"/>
                                          </p:val>
                                        </p:tav>
                                      </p:tavLst>
                                    </p:anim>
                                    <p:animEffect transition="in" filter="wipe(down)">
                                      <p:cBhvr>
                                        <p:cTn id="32" dur="500"/>
                                        <p:tgtEl>
                                          <p:spTgt spid="29"/>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 calcmode="lin" valueType="num">
                                      <p:cBhvr additive="base">
                                        <p:cTn id="37" dur="500"/>
                                        <p:tgtEl>
                                          <p:spTgt spid="31"/>
                                        </p:tgtEl>
                                        <p:attrNameLst>
                                          <p:attrName>ppt_y</p:attrName>
                                        </p:attrNameLst>
                                      </p:cBhvr>
                                      <p:tavLst>
                                        <p:tav tm="0">
                                          <p:val>
                                            <p:strVal val="#ppt_y-#ppt_h*1.125000"/>
                                          </p:val>
                                        </p:tav>
                                        <p:tav tm="100000">
                                          <p:val>
                                            <p:strVal val="#ppt_y"/>
                                          </p:val>
                                        </p:tav>
                                      </p:tavLst>
                                    </p:anim>
                                    <p:animEffect transition="in" filter="wipe(down)">
                                      <p:cBhvr>
                                        <p:cTn id="38" dur="500"/>
                                        <p:tgtEl>
                                          <p:spTgt spid="31"/>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1" fill="hold" nodeType="clickEffect">
                                  <p:stCondLst>
                                    <p:cond delay="0"/>
                                  </p:stCondLst>
                                  <p:childTnLst>
                                    <p:set>
                                      <p:cBhvr>
                                        <p:cTn id="42" dur="1" fill="hold">
                                          <p:stCondLst>
                                            <p:cond delay="0"/>
                                          </p:stCondLst>
                                        </p:cTn>
                                        <p:tgtEl>
                                          <p:spTgt spid="33"/>
                                        </p:tgtEl>
                                        <p:attrNameLst>
                                          <p:attrName>style.visibility</p:attrName>
                                        </p:attrNameLst>
                                      </p:cBhvr>
                                      <p:to>
                                        <p:strVal val="visible"/>
                                      </p:to>
                                    </p:set>
                                    <p:anim calcmode="lin" valueType="num">
                                      <p:cBhvr additive="base">
                                        <p:cTn id="43" dur="500"/>
                                        <p:tgtEl>
                                          <p:spTgt spid="33"/>
                                        </p:tgtEl>
                                        <p:attrNameLst>
                                          <p:attrName>ppt_y</p:attrName>
                                        </p:attrNameLst>
                                      </p:cBhvr>
                                      <p:tavLst>
                                        <p:tav tm="0">
                                          <p:val>
                                            <p:strVal val="#ppt_y-#ppt_h*1.125000"/>
                                          </p:val>
                                        </p:tav>
                                        <p:tav tm="100000">
                                          <p:val>
                                            <p:strVal val="#ppt_y"/>
                                          </p:val>
                                        </p:tav>
                                      </p:tavLst>
                                    </p:anim>
                                    <p:animEffect transition="in" filter="wipe(down)">
                                      <p:cBhvr>
                                        <p:cTn id="44" dur="500"/>
                                        <p:tgtEl>
                                          <p:spTgt spid="33"/>
                                        </p:tgtEl>
                                      </p:cBhvr>
                                    </p:animEffect>
                                  </p:childTnLst>
                                </p:cTn>
                              </p:par>
                              <p:par>
                                <p:cTn id="45" presetID="12" presetClass="entr" presetSubtype="1"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p:tgtEl>
                                          <p:spTgt spid="34"/>
                                        </p:tgtEl>
                                        <p:attrNameLst>
                                          <p:attrName>ppt_y</p:attrName>
                                        </p:attrNameLst>
                                      </p:cBhvr>
                                      <p:tavLst>
                                        <p:tav tm="0">
                                          <p:val>
                                            <p:strVal val="#ppt_y-#ppt_h*1.125000"/>
                                          </p:val>
                                        </p:tav>
                                        <p:tav tm="100000">
                                          <p:val>
                                            <p:strVal val="#ppt_y"/>
                                          </p:val>
                                        </p:tav>
                                      </p:tavLst>
                                    </p:anim>
                                    <p:animEffect transition="in" filter="wipe(down)">
                                      <p:cBhvr>
                                        <p:cTn id="48" dur="500"/>
                                        <p:tgtEl>
                                          <p:spTgt spid="34"/>
                                        </p:tgtEl>
                                      </p:cBhvr>
                                    </p:animEffect>
                                  </p:childTnLst>
                                </p:cTn>
                              </p:par>
                              <p:par>
                                <p:cTn id="49" presetID="12" presetClass="entr" presetSubtype="1" fill="hold" grpId="0" nodeType="withEffect">
                                  <p:stCondLst>
                                    <p:cond delay="0"/>
                                  </p:stCondLst>
                                  <p:childTnLst>
                                    <p:set>
                                      <p:cBhvr>
                                        <p:cTn id="50" dur="1" fill="hold">
                                          <p:stCondLst>
                                            <p:cond delay="0"/>
                                          </p:stCondLst>
                                        </p:cTn>
                                        <p:tgtEl>
                                          <p:spTgt spid="35"/>
                                        </p:tgtEl>
                                        <p:attrNameLst>
                                          <p:attrName>style.visibility</p:attrName>
                                        </p:attrNameLst>
                                      </p:cBhvr>
                                      <p:to>
                                        <p:strVal val="visible"/>
                                      </p:to>
                                    </p:set>
                                    <p:anim calcmode="lin" valueType="num">
                                      <p:cBhvr additive="base">
                                        <p:cTn id="51" dur="500"/>
                                        <p:tgtEl>
                                          <p:spTgt spid="35"/>
                                        </p:tgtEl>
                                        <p:attrNameLst>
                                          <p:attrName>ppt_y</p:attrName>
                                        </p:attrNameLst>
                                      </p:cBhvr>
                                      <p:tavLst>
                                        <p:tav tm="0">
                                          <p:val>
                                            <p:strVal val="#ppt_y-#ppt_h*1.125000"/>
                                          </p:val>
                                        </p:tav>
                                        <p:tav tm="100000">
                                          <p:val>
                                            <p:strVal val="#ppt_y"/>
                                          </p:val>
                                        </p:tav>
                                      </p:tavLst>
                                    </p:anim>
                                    <p:animEffect transition="in" filter="wipe(down)">
                                      <p:cBhvr>
                                        <p:cTn id="52" dur="500"/>
                                        <p:tgtEl>
                                          <p:spTgt spid="35"/>
                                        </p:tgtEl>
                                      </p:cBhvr>
                                    </p:animEffect>
                                  </p:childTnLst>
                                </p:cTn>
                              </p:par>
                              <p:par>
                                <p:cTn id="53" presetID="12" presetClass="entr" presetSubtype="1"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p:tgtEl>
                                          <p:spTgt spid="36"/>
                                        </p:tgtEl>
                                        <p:attrNameLst>
                                          <p:attrName>ppt_y</p:attrName>
                                        </p:attrNameLst>
                                      </p:cBhvr>
                                      <p:tavLst>
                                        <p:tav tm="0">
                                          <p:val>
                                            <p:strVal val="#ppt_y-#ppt_h*1.125000"/>
                                          </p:val>
                                        </p:tav>
                                        <p:tav tm="100000">
                                          <p:val>
                                            <p:strVal val="#ppt_y"/>
                                          </p:val>
                                        </p:tav>
                                      </p:tavLst>
                                    </p:anim>
                                    <p:animEffect transition="in" filter="wipe(down)">
                                      <p:cBhvr>
                                        <p:cTn id="56" dur="500"/>
                                        <p:tgtEl>
                                          <p:spTgt spid="36"/>
                                        </p:tgtEl>
                                      </p:cBhvr>
                                    </p:animEffect>
                                  </p:childTnLst>
                                </p:cTn>
                              </p:par>
                              <p:par>
                                <p:cTn id="57" presetID="12" presetClass="entr" presetSubtype="1" fill="hold" grpId="0" nodeType="withEffect">
                                  <p:stCondLst>
                                    <p:cond delay="0"/>
                                  </p:stCondLst>
                                  <p:childTnLst>
                                    <p:set>
                                      <p:cBhvr>
                                        <p:cTn id="58" dur="1" fill="hold">
                                          <p:stCondLst>
                                            <p:cond delay="0"/>
                                          </p:stCondLst>
                                        </p:cTn>
                                        <p:tgtEl>
                                          <p:spTgt spid="37"/>
                                        </p:tgtEl>
                                        <p:attrNameLst>
                                          <p:attrName>style.visibility</p:attrName>
                                        </p:attrNameLst>
                                      </p:cBhvr>
                                      <p:to>
                                        <p:strVal val="visible"/>
                                      </p:to>
                                    </p:set>
                                    <p:anim calcmode="lin" valueType="num">
                                      <p:cBhvr additive="base">
                                        <p:cTn id="59" dur="500"/>
                                        <p:tgtEl>
                                          <p:spTgt spid="37"/>
                                        </p:tgtEl>
                                        <p:attrNameLst>
                                          <p:attrName>ppt_y</p:attrName>
                                        </p:attrNameLst>
                                      </p:cBhvr>
                                      <p:tavLst>
                                        <p:tav tm="0">
                                          <p:val>
                                            <p:strVal val="#ppt_y-#ppt_h*1.125000"/>
                                          </p:val>
                                        </p:tav>
                                        <p:tav tm="100000">
                                          <p:val>
                                            <p:strVal val="#ppt_y"/>
                                          </p:val>
                                        </p:tav>
                                      </p:tavLst>
                                    </p:anim>
                                    <p:animEffect transition="in" filter="wipe(down)">
                                      <p:cBhvr>
                                        <p:cTn id="60" dur="500"/>
                                        <p:tgtEl>
                                          <p:spTgt spid="37"/>
                                        </p:tgtEl>
                                      </p:cBhvr>
                                    </p:animEffect>
                                  </p:childTnLst>
                                </p:cTn>
                              </p:par>
                              <p:par>
                                <p:cTn id="61" presetID="12" presetClass="entr" presetSubtype="1" fill="hold" grpId="0" nodeType="withEffect">
                                  <p:stCondLst>
                                    <p:cond delay="0"/>
                                  </p:stCondLst>
                                  <p:childTnLst>
                                    <p:set>
                                      <p:cBhvr>
                                        <p:cTn id="62" dur="1" fill="hold">
                                          <p:stCondLst>
                                            <p:cond delay="0"/>
                                          </p:stCondLst>
                                        </p:cTn>
                                        <p:tgtEl>
                                          <p:spTgt spid="38"/>
                                        </p:tgtEl>
                                        <p:attrNameLst>
                                          <p:attrName>style.visibility</p:attrName>
                                        </p:attrNameLst>
                                      </p:cBhvr>
                                      <p:to>
                                        <p:strVal val="visible"/>
                                      </p:to>
                                    </p:set>
                                    <p:anim calcmode="lin" valueType="num">
                                      <p:cBhvr additive="base">
                                        <p:cTn id="63" dur="500"/>
                                        <p:tgtEl>
                                          <p:spTgt spid="38"/>
                                        </p:tgtEl>
                                        <p:attrNameLst>
                                          <p:attrName>ppt_y</p:attrName>
                                        </p:attrNameLst>
                                      </p:cBhvr>
                                      <p:tavLst>
                                        <p:tav tm="0">
                                          <p:val>
                                            <p:strVal val="#ppt_y-#ppt_h*1.125000"/>
                                          </p:val>
                                        </p:tav>
                                        <p:tav tm="100000">
                                          <p:val>
                                            <p:strVal val="#ppt_y"/>
                                          </p:val>
                                        </p:tav>
                                      </p:tavLst>
                                    </p:anim>
                                    <p:animEffect transition="in" filter="wipe(down)">
                                      <p:cBhvr>
                                        <p:cTn id="64" dur="500"/>
                                        <p:tgtEl>
                                          <p:spTgt spid="38"/>
                                        </p:tgtEl>
                                      </p:cBhvr>
                                    </p:animEffect>
                                  </p:childTnLst>
                                </p:cTn>
                              </p:par>
                              <p:par>
                                <p:cTn id="65" presetID="12" presetClass="entr" presetSubtype="1" fill="hold" grpId="0" nodeType="withEffect">
                                  <p:stCondLst>
                                    <p:cond delay="0"/>
                                  </p:stCondLst>
                                  <p:childTnLst>
                                    <p:set>
                                      <p:cBhvr>
                                        <p:cTn id="66" dur="1" fill="hold">
                                          <p:stCondLst>
                                            <p:cond delay="0"/>
                                          </p:stCondLst>
                                        </p:cTn>
                                        <p:tgtEl>
                                          <p:spTgt spid="39"/>
                                        </p:tgtEl>
                                        <p:attrNameLst>
                                          <p:attrName>style.visibility</p:attrName>
                                        </p:attrNameLst>
                                      </p:cBhvr>
                                      <p:to>
                                        <p:strVal val="visible"/>
                                      </p:to>
                                    </p:set>
                                    <p:anim calcmode="lin" valueType="num">
                                      <p:cBhvr additive="base">
                                        <p:cTn id="67" dur="500"/>
                                        <p:tgtEl>
                                          <p:spTgt spid="39"/>
                                        </p:tgtEl>
                                        <p:attrNameLst>
                                          <p:attrName>ppt_y</p:attrName>
                                        </p:attrNameLst>
                                      </p:cBhvr>
                                      <p:tavLst>
                                        <p:tav tm="0">
                                          <p:val>
                                            <p:strVal val="#ppt_y-#ppt_h*1.125000"/>
                                          </p:val>
                                        </p:tav>
                                        <p:tav tm="100000">
                                          <p:val>
                                            <p:strVal val="#ppt_y"/>
                                          </p:val>
                                        </p:tav>
                                      </p:tavLst>
                                    </p:anim>
                                    <p:animEffect transition="in" filter="wipe(down)">
                                      <p:cBhvr>
                                        <p:cTn id="68" dur="500"/>
                                        <p:tgtEl>
                                          <p:spTgt spid="39"/>
                                        </p:tgtEl>
                                      </p:cBhvr>
                                    </p:animEffect>
                                  </p:childTnLst>
                                </p:cTn>
                              </p:par>
                              <p:par>
                                <p:cTn id="69" presetID="12" presetClass="entr" presetSubtype="1" fill="hold" grpId="0" nodeType="withEffect">
                                  <p:stCondLst>
                                    <p:cond delay="0"/>
                                  </p:stCondLst>
                                  <p:childTnLst>
                                    <p:set>
                                      <p:cBhvr>
                                        <p:cTn id="70" dur="1" fill="hold">
                                          <p:stCondLst>
                                            <p:cond delay="0"/>
                                          </p:stCondLst>
                                        </p:cTn>
                                        <p:tgtEl>
                                          <p:spTgt spid="40"/>
                                        </p:tgtEl>
                                        <p:attrNameLst>
                                          <p:attrName>style.visibility</p:attrName>
                                        </p:attrNameLst>
                                      </p:cBhvr>
                                      <p:to>
                                        <p:strVal val="visible"/>
                                      </p:to>
                                    </p:set>
                                    <p:anim calcmode="lin" valueType="num">
                                      <p:cBhvr additive="base">
                                        <p:cTn id="71" dur="500"/>
                                        <p:tgtEl>
                                          <p:spTgt spid="40"/>
                                        </p:tgtEl>
                                        <p:attrNameLst>
                                          <p:attrName>ppt_y</p:attrName>
                                        </p:attrNameLst>
                                      </p:cBhvr>
                                      <p:tavLst>
                                        <p:tav tm="0">
                                          <p:val>
                                            <p:strVal val="#ppt_y-#ppt_h*1.125000"/>
                                          </p:val>
                                        </p:tav>
                                        <p:tav tm="100000">
                                          <p:val>
                                            <p:strVal val="#ppt_y"/>
                                          </p:val>
                                        </p:tav>
                                      </p:tavLst>
                                    </p:anim>
                                    <p:animEffect transition="in" filter="wipe(down)">
                                      <p:cBhvr>
                                        <p:cTn id="72" dur="500"/>
                                        <p:tgtEl>
                                          <p:spTgt spid="40"/>
                                        </p:tgtEl>
                                      </p:cBhvr>
                                    </p:animEffect>
                                  </p:childTnLst>
                                </p:cTn>
                              </p:par>
                            </p:childTnLst>
                          </p:cTn>
                        </p:par>
                      </p:childTnLst>
                    </p:cTn>
                  </p:par>
                  <p:par>
                    <p:cTn id="73" fill="hold">
                      <p:stCondLst>
                        <p:cond delay="indefinite"/>
                      </p:stCondLst>
                      <p:childTnLst>
                        <p:par>
                          <p:cTn id="74" fill="hold">
                            <p:stCondLst>
                              <p:cond delay="0"/>
                            </p:stCondLst>
                            <p:childTnLst>
                              <p:par>
                                <p:cTn id="75" presetID="12" presetClass="entr" presetSubtype="1" fill="hold" grpId="0" nodeType="clickEffect">
                                  <p:stCondLst>
                                    <p:cond delay="0"/>
                                  </p:stCondLst>
                                  <p:childTnLst>
                                    <p:set>
                                      <p:cBhvr>
                                        <p:cTn id="76" dur="1" fill="hold">
                                          <p:stCondLst>
                                            <p:cond delay="0"/>
                                          </p:stCondLst>
                                        </p:cTn>
                                        <p:tgtEl>
                                          <p:spTgt spid="41"/>
                                        </p:tgtEl>
                                        <p:attrNameLst>
                                          <p:attrName>style.visibility</p:attrName>
                                        </p:attrNameLst>
                                      </p:cBhvr>
                                      <p:to>
                                        <p:strVal val="visible"/>
                                      </p:to>
                                    </p:set>
                                    <p:anim calcmode="lin" valueType="num">
                                      <p:cBhvr additive="base">
                                        <p:cTn id="77" dur="500"/>
                                        <p:tgtEl>
                                          <p:spTgt spid="41"/>
                                        </p:tgtEl>
                                        <p:attrNameLst>
                                          <p:attrName>ppt_y</p:attrName>
                                        </p:attrNameLst>
                                      </p:cBhvr>
                                      <p:tavLst>
                                        <p:tav tm="0">
                                          <p:val>
                                            <p:strVal val="#ppt_y-#ppt_h*1.125000"/>
                                          </p:val>
                                        </p:tav>
                                        <p:tav tm="100000">
                                          <p:val>
                                            <p:strVal val="#ppt_y"/>
                                          </p:val>
                                        </p:tav>
                                      </p:tavLst>
                                    </p:anim>
                                    <p:animEffect transition="in" filter="wipe(down)">
                                      <p:cBhvr>
                                        <p:cTn id="78" dur="500"/>
                                        <p:tgtEl>
                                          <p:spTgt spid="41"/>
                                        </p:tgtEl>
                                      </p:cBhvr>
                                    </p:animEffect>
                                  </p:childTnLst>
                                </p:cTn>
                              </p:par>
                              <p:par>
                                <p:cTn id="79" presetID="12" presetClass="entr" presetSubtype="1" fill="hold" grpId="0" nodeType="withEffect">
                                  <p:stCondLst>
                                    <p:cond delay="0"/>
                                  </p:stCondLst>
                                  <p:childTnLst>
                                    <p:set>
                                      <p:cBhvr>
                                        <p:cTn id="80" dur="1" fill="hold">
                                          <p:stCondLst>
                                            <p:cond delay="0"/>
                                          </p:stCondLst>
                                        </p:cTn>
                                        <p:tgtEl>
                                          <p:spTgt spid="42"/>
                                        </p:tgtEl>
                                        <p:attrNameLst>
                                          <p:attrName>style.visibility</p:attrName>
                                        </p:attrNameLst>
                                      </p:cBhvr>
                                      <p:to>
                                        <p:strVal val="visible"/>
                                      </p:to>
                                    </p:set>
                                    <p:anim calcmode="lin" valueType="num">
                                      <p:cBhvr additive="base">
                                        <p:cTn id="81" dur="500"/>
                                        <p:tgtEl>
                                          <p:spTgt spid="42"/>
                                        </p:tgtEl>
                                        <p:attrNameLst>
                                          <p:attrName>ppt_y</p:attrName>
                                        </p:attrNameLst>
                                      </p:cBhvr>
                                      <p:tavLst>
                                        <p:tav tm="0">
                                          <p:val>
                                            <p:strVal val="#ppt_y-#ppt_h*1.125000"/>
                                          </p:val>
                                        </p:tav>
                                        <p:tav tm="100000">
                                          <p:val>
                                            <p:strVal val="#ppt_y"/>
                                          </p:val>
                                        </p:tav>
                                      </p:tavLst>
                                    </p:anim>
                                    <p:animEffect transition="in" filter="wipe(down)">
                                      <p:cBhvr>
                                        <p:cTn id="82" dur="500"/>
                                        <p:tgtEl>
                                          <p:spTgt spid="42"/>
                                        </p:tgtEl>
                                      </p:cBhvr>
                                    </p:animEffect>
                                  </p:childTnLst>
                                </p:cTn>
                              </p:par>
                              <p:par>
                                <p:cTn id="83" presetID="12" presetClass="entr" presetSubtype="1" fill="hold" grpId="0" nodeType="withEffect">
                                  <p:stCondLst>
                                    <p:cond delay="0"/>
                                  </p:stCondLst>
                                  <p:childTnLst>
                                    <p:set>
                                      <p:cBhvr>
                                        <p:cTn id="84" dur="1" fill="hold">
                                          <p:stCondLst>
                                            <p:cond delay="0"/>
                                          </p:stCondLst>
                                        </p:cTn>
                                        <p:tgtEl>
                                          <p:spTgt spid="43"/>
                                        </p:tgtEl>
                                        <p:attrNameLst>
                                          <p:attrName>style.visibility</p:attrName>
                                        </p:attrNameLst>
                                      </p:cBhvr>
                                      <p:to>
                                        <p:strVal val="visible"/>
                                      </p:to>
                                    </p:set>
                                    <p:anim calcmode="lin" valueType="num">
                                      <p:cBhvr additive="base">
                                        <p:cTn id="85" dur="500"/>
                                        <p:tgtEl>
                                          <p:spTgt spid="43"/>
                                        </p:tgtEl>
                                        <p:attrNameLst>
                                          <p:attrName>ppt_y</p:attrName>
                                        </p:attrNameLst>
                                      </p:cBhvr>
                                      <p:tavLst>
                                        <p:tav tm="0">
                                          <p:val>
                                            <p:strVal val="#ppt_y-#ppt_h*1.125000"/>
                                          </p:val>
                                        </p:tav>
                                        <p:tav tm="100000">
                                          <p:val>
                                            <p:strVal val="#ppt_y"/>
                                          </p:val>
                                        </p:tav>
                                      </p:tavLst>
                                    </p:anim>
                                    <p:animEffect transition="in" filter="wipe(down)">
                                      <p:cBhvr>
                                        <p:cTn id="86" dur="500"/>
                                        <p:tgtEl>
                                          <p:spTgt spid="43"/>
                                        </p:tgtEl>
                                      </p:cBhvr>
                                    </p:animEffect>
                                  </p:childTnLst>
                                </p:cTn>
                              </p:par>
                              <p:par>
                                <p:cTn id="87" presetID="12" presetClass="entr" presetSubtype="1" fill="hold" grpId="0" nodeType="withEffect">
                                  <p:stCondLst>
                                    <p:cond delay="0"/>
                                  </p:stCondLst>
                                  <p:childTnLst>
                                    <p:set>
                                      <p:cBhvr>
                                        <p:cTn id="88" dur="1" fill="hold">
                                          <p:stCondLst>
                                            <p:cond delay="0"/>
                                          </p:stCondLst>
                                        </p:cTn>
                                        <p:tgtEl>
                                          <p:spTgt spid="44"/>
                                        </p:tgtEl>
                                        <p:attrNameLst>
                                          <p:attrName>style.visibility</p:attrName>
                                        </p:attrNameLst>
                                      </p:cBhvr>
                                      <p:to>
                                        <p:strVal val="visible"/>
                                      </p:to>
                                    </p:set>
                                    <p:anim calcmode="lin" valueType="num">
                                      <p:cBhvr additive="base">
                                        <p:cTn id="89" dur="500"/>
                                        <p:tgtEl>
                                          <p:spTgt spid="44"/>
                                        </p:tgtEl>
                                        <p:attrNameLst>
                                          <p:attrName>ppt_y</p:attrName>
                                        </p:attrNameLst>
                                      </p:cBhvr>
                                      <p:tavLst>
                                        <p:tav tm="0">
                                          <p:val>
                                            <p:strVal val="#ppt_y-#ppt_h*1.125000"/>
                                          </p:val>
                                        </p:tav>
                                        <p:tav tm="100000">
                                          <p:val>
                                            <p:strVal val="#ppt_y"/>
                                          </p:val>
                                        </p:tav>
                                      </p:tavLst>
                                    </p:anim>
                                    <p:animEffect transition="in" filter="wipe(down)">
                                      <p:cBhvr>
                                        <p:cTn id="90" dur="500"/>
                                        <p:tgtEl>
                                          <p:spTgt spid="44"/>
                                        </p:tgtEl>
                                      </p:cBhvr>
                                    </p:animEffect>
                                  </p:childTnLst>
                                </p:cTn>
                              </p:par>
                              <p:par>
                                <p:cTn id="91" presetID="12" presetClass="entr" presetSubtype="1" fill="hold" grpId="0" nodeType="withEffect">
                                  <p:stCondLst>
                                    <p:cond delay="0"/>
                                  </p:stCondLst>
                                  <p:childTnLst>
                                    <p:set>
                                      <p:cBhvr>
                                        <p:cTn id="92" dur="1" fill="hold">
                                          <p:stCondLst>
                                            <p:cond delay="0"/>
                                          </p:stCondLst>
                                        </p:cTn>
                                        <p:tgtEl>
                                          <p:spTgt spid="45"/>
                                        </p:tgtEl>
                                        <p:attrNameLst>
                                          <p:attrName>style.visibility</p:attrName>
                                        </p:attrNameLst>
                                      </p:cBhvr>
                                      <p:to>
                                        <p:strVal val="visible"/>
                                      </p:to>
                                    </p:set>
                                    <p:anim calcmode="lin" valueType="num">
                                      <p:cBhvr additive="base">
                                        <p:cTn id="93" dur="500"/>
                                        <p:tgtEl>
                                          <p:spTgt spid="45"/>
                                        </p:tgtEl>
                                        <p:attrNameLst>
                                          <p:attrName>ppt_y</p:attrName>
                                        </p:attrNameLst>
                                      </p:cBhvr>
                                      <p:tavLst>
                                        <p:tav tm="0">
                                          <p:val>
                                            <p:strVal val="#ppt_y-#ppt_h*1.125000"/>
                                          </p:val>
                                        </p:tav>
                                        <p:tav tm="100000">
                                          <p:val>
                                            <p:strVal val="#ppt_y"/>
                                          </p:val>
                                        </p:tav>
                                      </p:tavLst>
                                    </p:anim>
                                    <p:animEffect transition="in" filter="wipe(down)">
                                      <p:cBhvr>
                                        <p:cTn id="94" dur="500"/>
                                        <p:tgtEl>
                                          <p:spTgt spid="45"/>
                                        </p:tgtEl>
                                      </p:cBhvr>
                                    </p:animEffect>
                                  </p:childTnLst>
                                </p:cTn>
                              </p:par>
                              <p:par>
                                <p:cTn id="95" presetID="12" presetClass="entr" presetSubtype="1" fill="hold" grpId="0" nodeType="withEffect">
                                  <p:stCondLst>
                                    <p:cond delay="0"/>
                                  </p:stCondLst>
                                  <p:childTnLst>
                                    <p:set>
                                      <p:cBhvr>
                                        <p:cTn id="96" dur="1" fill="hold">
                                          <p:stCondLst>
                                            <p:cond delay="0"/>
                                          </p:stCondLst>
                                        </p:cTn>
                                        <p:tgtEl>
                                          <p:spTgt spid="46"/>
                                        </p:tgtEl>
                                        <p:attrNameLst>
                                          <p:attrName>style.visibility</p:attrName>
                                        </p:attrNameLst>
                                      </p:cBhvr>
                                      <p:to>
                                        <p:strVal val="visible"/>
                                      </p:to>
                                    </p:set>
                                    <p:anim calcmode="lin" valueType="num">
                                      <p:cBhvr additive="base">
                                        <p:cTn id="97" dur="500"/>
                                        <p:tgtEl>
                                          <p:spTgt spid="46"/>
                                        </p:tgtEl>
                                        <p:attrNameLst>
                                          <p:attrName>ppt_y</p:attrName>
                                        </p:attrNameLst>
                                      </p:cBhvr>
                                      <p:tavLst>
                                        <p:tav tm="0">
                                          <p:val>
                                            <p:strVal val="#ppt_y-#ppt_h*1.125000"/>
                                          </p:val>
                                        </p:tav>
                                        <p:tav tm="100000">
                                          <p:val>
                                            <p:strVal val="#ppt_y"/>
                                          </p:val>
                                        </p:tav>
                                      </p:tavLst>
                                    </p:anim>
                                    <p:animEffect transition="in" filter="wipe(down)">
                                      <p:cBhvr>
                                        <p:cTn id="98" dur="500"/>
                                        <p:tgtEl>
                                          <p:spTgt spid="46"/>
                                        </p:tgtEl>
                                      </p:cBhvr>
                                    </p:animEffect>
                                  </p:childTnLst>
                                </p:cTn>
                              </p:par>
                              <p:par>
                                <p:cTn id="99" presetID="12" presetClass="entr" presetSubtype="1" fill="hold" grpId="0" nodeType="withEffect">
                                  <p:stCondLst>
                                    <p:cond delay="0"/>
                                  </p:stCondLst>
                                  <p:childTnLst>
                                    <p:set>
                                      <p:cBhvr>
                                        <p:cTn id="100" dur="1" fill="hold">
                                          <p:stCondLst>
                                            <p:cond delay="0"/>
                                          </p:stCondLst>
                                        </p:cTn>
                                        <p:tgtEl>
                                          <p:spTgt spid="47"/>
                                        </p:tgtEl>
                                        <p:attrNameLst>
                                          <p:attrName>style.visibility</p:attrName>
                                        </p:attrNameLst>
                                      </p:cBhvr>
                                      <p:to>
                                        <p:strVal val="visible"/>
                                      </p:to>
                                    </p:set>
                                    <p:anim calcmode="lin" valueType="num">
                                      <p:cBhvr additive="base">
                                        <p:cTn id="101" dur="500"/>
                                        <p:tgtEl>
                                          <p:spTgt spid="47"/>
                                        </p:tgtEl>
                                        <p:attrNameLst>
                                          <p:attrName>ppt_y</p:attrName>
                                        </p:attrNameLst>
                                      </p:cBhvr>
                                      <p:tavLst>
                                        <p:tav tm="0">
                                          <p:val>
                                            <p:strVal val="#ppt_y-#ppt_h*1.125000"/>
                                          </p:val>
                                        </p:tav>
                                        <p:tav tm="100000">
                                          <p:val>
                                            <p:strVal val="#ppt_y"/>
                                          </p:val>
                                        </p:tav>
                                      </p:tavLst>
                                    </p:anim>
                                    <p:animEffect transition="in" filter="wipe(down)">
                                      <p:cBhvr>
                                        <p:cTn id="102" dur="500"/>
                                        <p:tgtEl>
                                          <p:spTgt spid="47"/>
                                        </p:tgtEl>
                                      </p:cBhvr>
                                    </p:animEffect>
                                  </p:childTnLst>
                                </p:cTn>
                              </p:par>
                              <p:par>
                                <p:cTn id="103" presetID="12" presetClass="entr" presetSubtype="1" fill="hold" grpId="0" nodeType="withEffect">
                                  <p:stCondLst>
                                    <p:cond delay="0"/>
                                  </p:stCondLst>
                                  <p:childTnLst>
                                    <p:set>
                                      <p:cBhvr>
                                        <p:cTn id="104" dur="1" fill="hold">
                                          <p:stCondLst>
                                            <p:cond delay="0"/>
                                          </p:stCondLst>
                                        </p:cTn>
                                        <p:tgtEl>
                                          <p:spTgt spid="48"/>
                                        </p:tgtEl>
                                        <p:attrNameLst>
                                          <p:attrName>style.visibility</p:attrName>
                                        </p:attrNameLst>
                                      </p:cBhvr>
                                      <p:to>
                                        <p:strVal val="visible"/>
                                      </p:to>
                                    </p:set>
                                    <p:anim calcmode="lin" valueType="num">
                                      <p:cBhvr additive="base">
                                        <p:cTn id="105" dur="500"/>
                                        <p:tgtEl>
                                          <p:spTgt spid="48"/>
                                        </p:tgtEl>
                                        <p:attrNameLst>
                                          <p:attrName>ppt_y</p:attrName>
                                        </p:attrNameLst>
                                      </p:cBhvr>
                                      <p:tavLst>
                                        <p:tav tm="0">
                                          <p:val>
                                            <p:strVal val="#ppt_y-#ppt_h*1.125000"/>
                                          </p:val>
                                        </p:tav>
                                        <p:tav tm="100000">
                                          <p:val>
                                            <p:strVal val="#ppt_y"/>
                                          </p:val>
                                        </p:tav>
                                      </p:tavLst>
                                    </p:anim>
                                    <p:animEffect transition="in" filter="wipe(down)">
                                      <p:cBhvr>
                                        <p:cTn id="106" dur="500"/>
                                        <p:tgtEl>
                                          <p:spTgt spid="48"/>
                                        </p:tgtEl>
                                      </p:cBhvr>
                                    </p:animEffect>
                                  </p:childTnLst>
                                </p:cTn>
                              </p:par>
                              <p:par>
                                <p:cTn id="107" presetID="12" presetClass="entr" presetSubtype="1" fill="hold" grpId="0" nodeType="withEffect">
                                  <p:stCondLst>
                                    <p:cond delay="0"/>
                                  </p:stCondLst>
                                  <p:childTnLst>
                                    <p:set>
                                      <p:cBhvr>
                                        <p:cTn id="108" dur="1" fill="hold">
                                          <p:stCondLst>
                                            <p:cond delay="0"/>
                                          </p:stCondLst>
                                        </p:cTn>
                                        <p:tgtEl>
                                          <p:spTgt spid="49"/>
                                        </p:tgtEl>
                                        <p:attrNameLst>
                                          <p:attrName>style.visibility</p:attrName>
                                        </p:attrNameLst>
                                      </p:cBhvr>
                                      <p:to>
                                        <p:strVal val="visible"/>
                                      </p:to>
                                    </p:set>
                                    <p:anim calcmode="lin" valueType="num">
                                      <p:cBhvr additive="base">
                                        <p:cTn id="109" dur="500"/>
                                        <p:tgtEl>
                                          <p:spTgt spid="49"/>
                                        </p:tgtEl>
                                        <p:attrNameLst>
                                          <p:attrName>ppt_y</p:attrName>
                                        </p:attrNameLst>
                                      </p:cBhvr>
                                      <p:tavLst>
                                        <p:tav tm="0">
                                          <p:val>
                                            <p:strVal val="#ppt_y-#ppt_h*1.125000"/>
                                          </p:val>
                                        </p:tav>
                                        <p:tav tm="100000">
                                          <p:val>
                                            <p:strVal val="#ppt_y"/>
                                          </p:val>
                                        </p:tav>
                                      </p:tavLst>
                                    </p:anim>
                                    <p:animEffect transition="in" filter="wipe(down)">
                                      <p:cBhvr>
                                        <p:cTn id="110" dur="500"/>
                                        <p:tgtEl>
                                          <p:spTgt spid="49"/>
                                        </p:tgtEl>
                                      </p:cBhvr>
                                    </p:animEffect>
                                  </p:childTnLst>
                                </p:cTn>
                              </p:par>
                              <p:par>
                                <p:cTn id="111" presetID="12" presetClass="entr" presetSubtype="1" fill="hold" nodeType="withEffect">
                                  <p:stCondLst>
                                    <p:cond delay="0"/>
                                  </p:stCondLst>
                                  <p:childTnLst>
                                    <p:set>
                                      <p:cBhvr>
                                        <p:cTn id="112" dur="1" fill="hold">
                                          <p:stCondLst>
                                            <p:cond delay="0"/>
                                          </p:stCondLst>
                                        </p:cTn>
                                        <p:tgtEl>
                                          <p:spTgt spid="51"/>
                                        </p:tgtEl>
                                        <p:attrNameLst>
                                          <p:attrName>style.visibility</p:attrName>
                                        </p:attrNameLst>
                                      </p:cBhvr>
                                      <p:to>
                                        <p:strVal val="visible"/>
                                      </p:to>
                                    </p:set>
                                    <p:anim calcmode="lin" valueType="num">
                                      <p:cBhvr additive="base">
                                        <p:cTn id="113" dur="500"/>
                                        <p:tgtEl>
                                          <p:spTgt spid="51"/>
                                        </p:tgtEl>
                                        <p:attrNameLst>
                                          <p:attrName>ppt_y</p:attrName>
                                        </p:attrNameLst>
                                      </p:cBhvr>
                                      <p:tavLst>
                                        <p:tav tm="0">
                                          <p:val>
                                            <p:strVal val="#ppt_y-#ppt_h*1.125000"/>
                                          </p:val>
                                        </p:tav>
                                        <p:tav tm="100000">
                                          <p:val>
                                            <p:strVal val="#ppt_y"/>
                                          </p:val>
                                        </p:tav>
                                      </p:tavLst>
                                    </p:anim>
                                    <p:animEffect transition="in" filter="wipe(down)">
                                      <p:cBhvr>
                                        <p:cTn id="114" dur="500"/>
                                        <p:tgtEl>
                                          <p:spTgt spid="51"/>
                                        </p:tgtEl>
                                      </p:cBhvr>
                                    </p:animEffect>
                                  </p:childTnLst>
                                </p:cTn>
                              </p:par>
                              <p:par>
                                <p:cTn id="115" presetID="12" presetClass="entr" presetSubtype="1" fill="hold" grpId="0" nodeType="withEffect">
                                  <p:stCondLst>
                                    <p:cond delay="0"/>
                                  </p:stCondLst>
                                  <p:childTnLst>
                                    <p:set>
                                      <p:cBhvr>
                                        <p:cTn id="116" dur="1" fill="hold">
                                          <p:stCondLst>
                                            <p:cond delay="0"/>
                                          </p:stCondLst>
                                        </p:cTn>
                                        <p:tgtEl>
                                          <p:spTgt spid="52"/>
                                        </p:tgtEl>
                                        <p:attrNameLst>
                                          <p:attrName>style.visibility</p:attrName>
                                        </p:attrNameLst>
                                      </p:cBhvr>
                                      <p:to>
                                        <p:strVal val="visible"/>
                                      </p:to>
                                    </p:set>
                                    <p:anim calcmode="lin" valueType="num">
                                      <p:cBhvr additive="base">
                                        <p:cTn id="117" dur="500"/>
                                        <p:tgtEl>
                                          <p:spTgt spid="52"/>
                                        </p:tgtEl>
                                        <p:attrNameLst>
                                          <p:attrName>ppt_y</p:attrName>
                                        </p:attrNameLst>
                                      </p:cBhvr>
                                      <p:tavLst>
                                        <p:tav tm="0">
                                          <p:val>
                                            <p:strVal val="#ppt_y-#ppt_h*1.125000"/>
                                          </p:val>
                                        </p:tav>
                                        <p:tav tm="100000">
                                          <p:val>
                                            <p:strVal val="#ppt_y"/>
                                          </p:val>
                                        </p:tav>
                                      </p:tavLst>
                                    </p:anim>
                                    <p:animEffect transition="in" filter="wipe(down)">
                                      <p:cBhvr>
                                        <p:cTn id="118" dur="500"/>
                                        <p:tgtEl>
                                          <p:spTgt spid="52"/>
                                        </p:tgtEl>
                                      </p:cBhvr>
                                    </p:animEffect>
                                  </p:childTnLst>
                                </p:cTn>
                              </p:par>
                            </p:childTnLst>
                          </p:cTn>
                        </p:par>
                      </p:childTnLst>
                    </p:cTn>
                  </p:par>
                  <p:par>
                    <p:cTn id="119" fill="hold">
                      <p:stCondLst>
                        <p:cond delay="indefinite"/>
                      </p:stCondLst>
                      <p:childTnLst>
                        <p:par>
                          <p:cTn id="120" fill="hold">
                            <p:stCondLst>
                              <p:cond delay="0"/>
                            </p:stCondLst>
                            <p:childTnLst>
                              <p:par>
                                <p:cTn id="121" presetID="12" presetClass="entr" presetSubtype="1" fill="hold" nodeType="clickEffect">
                                  <p:stCondLst>
                                    <p:cond delay="0"/>
                                  </p:stCondLst>
                                  <p:childTnLst>
                                    <p:set>
                                      <p:cBhvr>
                                        <p:cTn id="122" dur="1" fill="hold">
                                          <p:stCondLst>
                                            <p:cond delay="0"/>
                                          </p:stCondLst>
                                        </p:cTn>
                                        <p:tgtEl>
                                          <p:spTgt spid="53"/>
                                        </p:tgtEl>
                                        <p:attrNameLst>
                                          <p:attrName>style.visibility</p:attrName>
                                        </p:attrNameLst>
                                      </p:cBhvr>
                                      <p:to>
                                        <p:strVal val="visible"/>
                                      </p:to>
                                    </p:set>
                                    <p:anim calcmode="lin" valueType="num">
                                      <p:cBhvr additive="base">
                                        <p:cTn id="123" dur="500"/>
                                        <p:tgtEl>
                                          <p:spTgt spid="53"/>
                                        </p:tgtEl>
                                        <p:attrNameLst>
                                          <p:attrName>ppt_y</p:attrName>
                                        </p:attrNameLst>
                                      </p:cBhvr>
                                      <p:tavLst>
                                        <p:tav tm="0">
                                          <p:val>
                                            <p:strVal val="#ppt_y-#ppt_h*1.125000"/>
                                          </p:val>
                                        </p:tav>
                                        <p:tav tm="100000">
                                          <p:val>
                                            <p:strVal val="#ppt_y"/>
                                          </p:val>
                                        </p:tav>
                                      </p:tavLst>
                                    </p:anim>
                                    <p:animEffect transition="in" filter="wipe(down)">
                                      <p:cBhvr>
                                        <p:cTn id="124" dur="500"/>
                                        <p:tgtEl>
                                          <p:spTgt spid="53"/>
                                        </p:tgtEl>
                                      </p:cBhvr>
                                    </p:animEffect>
                                  </p:childTnLst>
                                </p:cTn>
                              </p:par>
                              <p:par>
                                <p:cTn id="125" presetID="12" presetClass="entr" presetSubtype="1"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 calcmode="lin" valueType="num">
                                      <p:cBhvr additive="base">
                                        <p:cTn id="127" dur="500"/>
                                        <p:tgtEl>
                                          <p:spTgt spid="54"/>
                                        </p:tgtEl>
                                        <p:attrNameLst>
                                          <p:attrName>ppt_y</p:attrName>
                                        </p:attrNameLst>
                                      </p:cBhvr>
                                      <p:tavLst>
                                        <p:tav tm="0">
                                          <p:val>
                                            <p:strVal val="#ppt_y-#ppt_h*1.125000"/>
                                          </p:val>
                                        </p:tav>
                                        <p:tav tm="100000">
                                          <p:val>
                                            <p:strVal val="#ppt_y"/>
                                          </p:val>
                                        </p:tav>
                                      </p:tavLst>
                                    </p:anim>
                                    <p:animEffect transition="in" filter="wipe(down)">
                                      <p:cBhvr>
                                        <p:cTn id="128" dur="500"/>
                                        <p:tgtEl>
                                          <p:spTgt spid="54"/>
                                        </p:tgtEl>
                                      </p:cBhvr>
                                    </p:animEffect>
                                  </p:childTnLst>
                                </p:cTn>
                              </p:par>
                              <p:par>
                                <p:cTn id="129" presetID="12" presetClass="entr" presetSubtype="1" fill="hold" grpId="0" nodeType="withEffect">
                                  <p:stCondLst>
                                    <p:cond delay="0"/>
                                  </p:stCondLst>
                                  <p:childTnLst>
                                    <p:set>
                                      <p:cBhvr>
                                        <p:cTn id="130" dur="1" fill="hold">
                                          <p:stCondLst>
                                            <p:cond delay="0"/>
                                          </p:stCondLst>
                                        </p:cTn>
                                        <p:tgtEl>
                                          <p:spTgt spid="55"/>
                                        </p:tgtEl>
                                        <p:attrNameLst>
                                          <p:attrName>style.visibility</p:attrName>
                                        </p:attrNameLst>
                                      </p:cBhvr>
                                      <p:to>
                                        <p:strVal val="visible"/>
                                      </p:to>
                                    </p:set>
                                    <p:anim calcmode="lin" valueType="num">
                                      <p:cBhvr additive="base">
                                        <p:cTn id="131" dur="500"/>
                                        <p:tgtEl>
                                          <p:spTgt spid="55"/>
                                        </p:tgtEl>
                                        <p:attrNameLst>
                                          <p:attrName>ppt_y</p:attrName>
                                        </p:attrNameLst>
                                      </p:cBhvr>
                                      <p:tavLst>
                                        <p:tav tm="0">
                                          <p:val>
                                            <p:strVal val="#ppt_y-#ppt_h*1.125000"/>
                                          </p:val>
                                        </p:tav>
                                        <p:tav tm="100000">
                                          <p:val>
                                            <p:strVal val="#ppt_y"/>
                                          </p:val>
                                        </p:tav>
                                      </p:tavLst>
                                    </p:anim>
                                    <p:animEffect transition="in" filter="wipe(down)">
                                      <p:cBhvr>
                                        <p:cTn id="132" dur="500"/>
                                        <p:tgtEl>
                                          <p:spTgt spid="55"/>
                                        </p:tgtEl>
                                      </p:cBhvr>
                                    </p:animEffect>
                                  </p:childTnLst>
                                </p:cTn>
                              </p:par>
                              <p:par>
                                <p:cTn id="133" presetID="12" presetClass="entr" presetSubtype="1" fill="hold" grpId="0" nodeType="withEffect">
                                  <p:stCondLst>
                                    <p:cond delay="0"/>
                                  </p:stCondLst>
                                  <p:childTnLst>
                                    <p:set>
                                      <p:cBhvr>
                                        <p:cTn id="134" dur="1" fill="hold">
                                          <p:stCondLst>
                                            <p:cond delay="0"/>
                                          </p:stCondLst>
                                        </p:cTn>
                                        <p:tgtEl>
                                          <p:spTgt spid="56"/>
                                        </p:tgtEl>
                                        <p:attrNameLst>
                                          <p:attrName>style.visibility</p:attrName>
                                        </p:attrNameLst>
                                      </p:cBhvr>
                                      <p:to>
                                        <p:strVal val="visible"/>
                                      </p:to>
                                    </p:set>
                                    <p:anim calcmode="lin" valueType="num">
                                      <p:cBhvr additive="base">
                                        <p:cTn id="135" dur="500"/>
                                        <p:tgtEl>
                                          <p:spTgt spid="56"/>
                                        </p:tgtEl>
                                        <p:attrNameLst>
                                          <p:attrName>ppt_y</p:attrName>
                                        </p:attrNameLst>
                                      </p:cBhvr>
                                      <p:tavLst>
                                        <p:tav tm="0">
                                          <p:val>
                                            <p:strVal val="#ppt_y-#ppt_h*1.125000"/>
                                          </p:val>
                                        </p:tav>
                                        <p:tav tm="100000">
                                          <p:val>
                                            <p:strVal val="#ppt_y"/>
                                          </p:val>
                                        </p:tav>
                                      </p:tavLst>
                                    </p:anim>
                                    <p:animEffect transition="in" filter="wipe(down)">
                                      <p:cBhvr>
                                        <p:cTn id="136" dur="500"/>
                                        <p:tgtEl>
                                          <p:spTgt spid="56"/>
                                        </p:tgtEl>
                                      </p:cBhvr>
                                    </p:animEffect>
                                  </p:childTnLst>
                                </p:cTn>
                              </p:par>
                              <p:par>
                                <p:cTn id="137" presetID="12" presetClass="entr" presetSubtype="1" fill="hold" grpId="0" nodeType="withEffect">
                                  <p:stCondLst>
                                    <p:cond delay="0"/>
                                  </p:stCondLst>
                                  <p:childTnLst>
                                    <p:set>
                                      <p:cBhvr>
                                        <p:cTn id="138" dur="1" fill="hold">
                                          <p:stCondLst>
                                            <p:cond delay="0"/>
                                          </p:stCondLst>
                                        </p:cTn>
                                        <p:tgtEl>
                                          <p:spTgt spid="57"/>
                                        </p:tgtEl>
                                        <p:attrNameLst>
                                          <p:attrName>style.visibility</p:attrName>
                                        </p:attrNameLst>
                                      </p:cBhvr>
                                      <p:to>
                                        <p:strVal val="visible"/>
                                      </p:to>
                                    </p:set>
                                    <p:anim calcmode="lin" valueType="num">
                                      <p:cBhvr additive="base">
                                        <p:cTn id="139" dur="500"/>
                                        <p:tgtEl>
                                          <p:spTgt spid="57"/>
                                        </p:tgtEl>
                                        <p:attrNameLst>
                                          <p:attrName>ppt_y</p:attrName>
                                        </p:attrNameLst>
                                      </p:cBhvr>
                                      <p:tavLst>
                                        <p:tav tm="0">
                                          <p:val>
                                            <p:strVal val="#ppt_y-#ppt_h*1.125000"/>
                                          </p:val>
                                        </p:tav>
                                        <p:tav tm="100000">
                                          <p:val>
                                            <p:strVal val="#ppt_y"/>
                                          </p:val>
                                        </p:tav>
                                      </p:tavLst>
                                    </p:anim>
                                    <p:animEffect transition="in" filter="wipe(down)">
                                      <p:cBhvr>
                                        <p:cTn id="140" dur="500"/>
                                        <p:tgtEl>
                                          <p:spTgt spid="57"/>
                                        </p:tgtEl>
                                      </p:cBhvr>
                                    </p:animEffect>
                                  </p:childTnLst>
                                </p:cTn>
                              </p:par>
                              <p:par>
                                <p:cTn id="141" presetID="12" presetClass="entr" presetSubtype="1" fill="hold" grpId="0" nodeType="withEffect">
                                  <p:stCondLst>
                                    <p:cond delay="0"/>
                                  </p:stCondLst>
                                  <p:childTnLst>
                                    <p:set>
                                      <p:cBhvr>
                                        <p:cTn id="142" dur="1" fill="hold">
                                          <p:stCondLst>
                                            <p:cond delay="0"/>
                                          </p:stCondLst>
                                        </p:cTn>
                                        <p:tgtEl>
                                          <p:spTgt spid="58"/>
                                        </p:tgtEl>
                                        <p:attrNameLst>
                                          <p:attrName>style.visibility</p:attrName>
                                        </p:attrNameLst>
                                      </p:cBhvr>
                                      <p:to>
                                        <p:strVal val="visible"/>
                                      </p:to>
                                    </p:set>
                                    <p:anim calcmode="lin" valueType="num">
                                      <p:cBhvr additive="base">
                                        <p:cTn id="143" dur="500"/>
                                        <p:tgtEl>
                                          <p:spTgt spid="58"/>
                                        </p:tgtEl>
                                        <p:attrNameLst>
                                          <p:attrName>ppt_y</p:attrName>
                                        </p:attrNameLst>
                                      </p:cBhvr>
                                      <p:tavLst>
                                        <p:tav tm="0">
                                          <p:val>
                                            <p:strVal val="#ppt_y-#ppt_h*1.125000"/>
                                          </p:val>
                                        </p:tav>
                                        <p:tav tm="100000">
                                          <p:val>
                                            <p:strVal val="#ppt_y"/>
                                          </p:val>
                                        </p:tav>
                                      </p:tavLst>
                                    </p:anim>
                                    <p:animEffect transition="in" filter="wipe(down)">
                                      <p:cBhvr>
                                        <p:cTn id="144" dur="500"/>
                                        <p:tgtEl>
                                          <p:spTgt spid="58"/>
                                        </p:tgtEl>
                                      </p:cBhvr>
                                    </p:animEffect>
                                  </p:childTnLst>
                                </p:cTn>
                              </p:par>
                            </p:childTnLst>
                          </p:cTn>
                        </p:par>
                      </p:childTnLst>
                    </p:cTn>
                  </p:par>
                  <p:par>
                    <p:cTn id="145" fill="hold">
                      <p:stCondLst>
                        <p:cond delay="indefinite"/>
                      </p:stCondLst>
                      <p:childTnLst>
                        <p:par>
                          <p:cTn id="146" fill="hold">
                            <p:stCondLst>
                              <p:cond delay="0"/>
                            </p:stCondLst>
                            <p:childTnLst>
                              <p:par>
                                <p:cTn id="147" presetID="12" presetClass="entr" presetSubtype="1" fill="hold" nodeType="clickEffect">
                                  <p:stCondLst>
                                    <p:cond delay="0"/>
                                  </p:stCondLst>
                                  <p:childTnLst>
                                    <p:set>
                                      <p:cBhvr>
                                        <p:cTn id="148" dur="1" fill="hold">
                                          <p:stCondLst>
                                            <p:cond delay="0"/>
                                          </p:stCondLst>
                                        </p:cTn>
                                        <p:tgtEl>
                                          <p:spTgt spid="3082"/>
                                        </p:tgtEl>
                                        <p:attrNameLst>
                                          <p:attrName>style.visibility</p:attrName>
                                        </p:attrNameLst>
                                      </p:cBhvr>
                                      <p:to>
                                        <p:strVal val="visible"/>
                                      </p:to>
                                    </p:set>
                                    <p:anim calcmode="lin" valueType="num">
                                      <p:cBhvr additive="base">
                                        <p:cTn id="149" dur="500"/>
                                        <p:tgtEl>
                                          <p:spTgt spid="3082"/>
                                        </p:tgtEl>
                                        <p:attrNameLst>
                                          <p:attrName>ppt_y</p:attrName>
                                        </p:attrNameLst>
                                      </p:cBhvr>
                                      <p:tavLst>
                                        <p:tav tm="0">
                                          <p:val>
                                            <p:strVal val="#ppt_y-#ppt_h*1.125000"/>
                                          </p:val>
                                        </p:tav>
                                        <p:tav tm="100000">
                                          <p:val>
                                            <p:strVal val="#ppt_y"/>
                                          </p:val>
                                        </p:tav>
                                      </p:tavLst>
                                    </p:anim>
                                    <p:animEffect transition="in" filter="wipe(down)">
                                      <p:cBhvr>
                                        <p:cTn id="150" dur="500"/>
                                        <p:tgtEl>
                                          <p:spTgt spid="3082"/>
                                        </p:tgtEl>
                                      </p:cBhvr>
                                    </p:animEffect>
                                  </p:childTnLst>
                                </p:cTn>
                              </p:par>
                              <p:par>
                                <p:cTn id="151" presetID="12" presetClass="entr" presetSubtype="1" fill="hold" grpId="0" nodeType="withEffect">
                                  <p:stCondLst>
                                    <p:cond delay="0"/>
                                  </p:stCondLst>
                                  <p:childTnLst>
                                    <p:set>
                                      <p:cBhvr>
                                        <p:cTn id="152" dur="1" fill="hold">
                                          <p:stCondLst>
                                            <p:cond delay="0"/>
                                          </p:stCondLst>
                                        </p:cTn>
                                        <p:tgtEl>
                                          <p:spTgt spid="3073"/>
                                        </p:tgtEl>
                                        <p:attrNameLst>
                                          <p:attrName>style.visibility</p:attrName>
                                        </p:attrNameLst>
                                      </p:cBhvr>
                                      <p:to>
                                        <p:strVal val="visible"/>
                                      </p:to>
                                    </p:set>
                                    <p:anim calcmode="lin" valueType="num">
                                      <p:cBhvr additive="base">
                                        <p:cTn id="153" dur="500"/>
                                        <p:tgtEl>
                                          <p:spTgt spid="3073"/>
                                        </p:tgtEl>
                                        <p:attrNameLst>
                                          <p:attrName>ppt_y</p:attrName>
                                        </p:attrNameLst>
                                      </p:cBhvr>
                                      <p:tavLst>
                                        <p:tav tm="0">
                                          <p:val>
                                            <p:strVal val="#ppt_y-#ppt_h*1.125000"/>
                                          </p:val>
                                        </p:tav>
                                        <p:tav tm="100000">
                                          <p:val>
                                            <p:strVal val="#ppt_y"/>
                                          </p:val>
                                        </p:tav>
                                      </p:tavLst>
                                    </p:anim>
                                    <p:animEffect transition="in" filter="wipe(down)">
                                      <p:cBhvr>
                                        <p:cTn id="154" dur="500"/>
                                        <p:tgtEl>
                                          <p:spTgt spid="3073"/>
                                        </p:tgtEl>
                                      </p:cBhvr>
                                    </p:animEffect>
                                  </p:childTnLst>
                                </p:cTn>
                              </p:par>
                              <p:par>
                                <p:cTn id="155" presetID="12" presetClass="entr" presetSubtype="1" fill="hold" nodeType="withEffect">
                                  <p:stCondLst>
                                    <p:cond delay="0"/>
                                  </p:stCondLst>
                                  <p:childTnLst>
                                    <p:set>
                                      <p:cBhvr>
                                        <p:cTn id="156" dur="1" fill="hold">
                                          <p:stCondLst>
                                            <p:cond delay="0"/>
                                          </p:stCondLst>
                                        </p:cTn>
                                        <p:tgtEl>
                                          <p:spTgt spid="3075"/>
                                        </p:tgtEl>
                                        <p:attrNameLst>
                                          <p:attrName>style.visibility</p:attrName>
                                        </p:attrNameLst>
                                      </p:cBhvr>
                                      <p:to>
                                        <p:strVal val="visible"/>
                                      </p:to>
                                    </p:set>
                                    <p:anim calcmode="lin" valueType="num">
                                      <p:cBhvr additive="base">
                                        <p:cTn id="157" dur="500"/>
                                        <p:tgtEl>
                                          <p:spTgt spid="3075"/>
                                        </p:tgtEl>
                                        <p:attrNameLst>
                                          <p:attrName>ppt_y</p:attrName>
                                        </p:attrNameLst>
                                      </p:cBhvr>
                                      <p:tavLst>
                                        <p:tav tm="0">
                                          <p:val>
                                            <p:strVal val="#ppt_y-#ppt_h*1.125000"/>
                                          </p:val>
                                        </p:tav>
                                        <p:tav tm="100000">
                                          <p:val>
                                            <p:strVal val="#ppt_y"/>
                                          </p:val>
                                        </p:tav>
                                      </p:tavLst>
                                    </p:anim>
                                    <p:animEffect transition="in" filter="wipe(down)">
                                      <p:cBhvr>
                                        <p:cTn id="158" dur="500"/>
                                        <p:tgtEl>
                                          <p:spTgt spid="30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animBg="1"/>
      <p:bldP spid="37" grpId="0" animBg="1"/>
      <p:bldP spid="38" grpId="0" animBg="1"/>
      <p:bldP spid="39" grpId="0" animBg="1"/>
      <p:bldP spid="40" grpId="0" animBg="1"/>
      <p:bldP spid="41" grpId="0" animBg="1"/>
      <p:bldP spid="42" grpId="0" animBg="1"/>
      <p:bldP spid="43" grpId="0" animBg="1"/>
      <p:bldP spid="44" grpId="0"/>
      <p:bldP spid="45" grpId="0"/>
      <p:bldP spid="46" grpId="0" animBg="1"/>
      <p:bldP spid="47" grpId="0" animBg="1"/>
      <p:bldP spid="48" grpId="0" animBg="1"/>
      <p:bldP spid="49" grpId="0" animBg="1"/>
      <p:bldP spid="52" grpId="0"/>
      <p:bldP spid="54" grpId="0"/>
      <p:bldP spid="55" grpId="0" animBg="1"/>
      <p:bldP spid="56" grpId="0"/>
      <p:bldP spid="57" grpId="0"/>
      <p:bldP spid="58" grpId="0" animBg="1"/>
      <p:bldP spid="307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902811" cy="523220"/>
          </a:xfrm>
          <a:prstGeom prst="rect">
            <a:avLst/>
          </a:prstGeom>
          <a:noFill/>
        </p:spPr>
        <p:txBody>
          <a:bodyPr wrap="none" rtlCol="0">
            <a:spAutoFit/>
          </a:bodyPr>
          <a:lstStyle/>
          <a:p>
            <a:r>
              <a:rPr kumimoji="1" lang="zh-CN" altLang="en-US" sz="2800" b="1" dirty="0">
                <a:latin typeface="Times New Roman" panose="02020603050405020304" pitchFamily="18" charset="0"/>
                <a:cs typeface="Times New Roman" panose="02020603050405020304" pitchFamily="18" charset="0"/>
              </a:rPr>
              <a:t>作业</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29</a:t>
            </a:fld>
            <a:endParaRPr lang="en-US"/>
          </a:p>
        </p:txBody>
      </p:sp>
      <p:sp>
        <p:nvSpPr>
          <p:cNvPr id="4" name="文本框 3">
            <a:extLst>
              <a:ext uri="{FF2B5EF4-FFF2-40B4-BE49-F238E27FC236}">
                <a16:creationId xmlns:a16="http://schemas.microsoft.com/office/drawing/2014/main" id="{4BBE45AF-A85B-951D-46E2-04C5E6A84FAC}"/>
              </a:ext>
            </a:extLst>
          </p:cNvPr>
          <p:cNvSpPr txBox="1"/>
          <p:nvPr/>
        </p:nvSpPr>
        <p:spPr>
          <a:xfrm>
            <a:off x="215153" y="1196349"/>
            <a:ext cx="9888967" cy="1430200"/>
          </a:xfrm>
          <a:prstGeom prst="rect">
            <a:avLst/>
          </a:prstGeom>
          <a:noFill/>
        </p:spPr>
        <p:txBody>
          <a:bodyPr wrap="square">
            <a:spAutoFit/>
          </a:bodyPr>
          <a:lstStyle/>
          <a:p>
            <a:pPr algn="just">
              <a:lnSpc>
                <a:spcPct val="150000"/>
              </a:lnSpc>
            </a:pPr>
            <a:r>
              <a:rPr lang="zh-CN" altLang="en-US" sz="2000" b="1" i="0" dirty="0">
                <a:solidFill>
                  <a:srgbClr val="121212"/>
                </a:solidFill>
                <a:effectLst/>
                <a:latin typeface="-apple-system"/>
              </a:rPr>
              <a:t>实现 </a:t>
            </a:r>
            <a:r>
              <a:rPr lang="en-US" altLang="zh-CN" sz="2000" b="1" i="0" dirty="0">
                <a:solidFill>
                  <a:srgbClr val="121212"/>
                </a:solidFill>
                <a:effectLst/>
                <a:latin typeface="-apple-system"/>
              </a:rPr>
              <a:t>Transformer</a:t>
            </a:r>
            <a:r>
              <a:rPr lang="zh-CN" altLang="en-US" sz="2000" b="1" i="0" dirty="0">
                <a:solidFill>
                  <a:srgbClr val="121212"/>
                </a:solidFill>
                <a:effectLst/>
                <a:latin typeface="-apple-system"/>
              </a:rPr>
              <a:t> 架构，通过单步调试理解数据流动过程及维度变化。</a:t>
            </a:r>
            <a:endParaRPr lang="en-US" altLang="zh-CN" sz="2000" b="1" i="0" dirty="0">
              <a:solidFill>
                <a:srgbClr val="121212"/>
              </a:solidFill>
              <a:effectLst/>
              <a:latin typeface="-apple-system"/>
            </a:endParaRPr>
          </a:p>
          <a:p>
            <a:pPr algn="just">
              <a:lnSpc>
                <a:spcPct val="150000"/>
              </a:lnSpc>
            </a:pPr>
            <a:endParaRPr lang="en-US" altLang="zh-CN" sz="2000" dirty="0">
              <a:solidFill>
                <a:srgbClr val="121212"/>
              </a:solidFill>
              <a:latin typeface="-apple-system"/>
              <a:hlinkClick r:id="rId4"/>
            </a:endParaRPr>
          </a:p>
          <a:p>
            <a:pPr algn="just">
              <a:lnSpc>
                <a:spcPct val="150000"/>
              </a:lnSpc>
            </a:pPr>
            <a:r>
              <a:rPr lang="zh-CN" altLang="en-US" sz="2000" b="0" i="0" dirty="0">
                <a:solidFill>
                  <a:srgbClr val="121212"/>
                </a:solidFill>
                <a:effectLst/>
                <a:latin typeface="-apple-system"/>
              </a:rPr>
              <a:t>参考代码：</a:t>
            </a:r>
            <a:r>
              <a:rPr lang="en-US" altLang="zh-CN" sz="2000" dirty="0">
                <a:solidFill>
                  <a:srgbClr val="121212"/>
                </a:solidFill>
                <a:latin typeface="-apple-system"/>
                <a:hlinkClick r:id="rId4"/>
              </a:rPr>
              <a:t>https://github.com/wmathor/nlp-tutorial</a:t>
            </a:r>
            <a:endParaRPr lang="en" altLang="zh-CN" sz="2000" dirty="0">
              <a:solidFill>
                <a:srgbClr val="121212"/>
              </a:solidFill>
              <a:latin typeface="-apple-system"/>
            </a:endParaRPr>
          </a:p>
        </p:txBody>
      </p:sp>
      <p:pic>
        <p:nvPicPr>
          <p:cNvPr id="5" name="图片 4">
            <a:extLst>
              <a:ext uri="{FF2B5EF4-FFF2-40B4-BE49-F238E27FC236}">
                <a16:creationId xmlns:a16="http://schemas.microsoft.com/office/drawing/2014/main" id="{0F04FF58-6C96-E678-7C4E-A8328A19136A}"/>
              </a:ext>
            </a:extLst>
          </p:cNvPr>
          <p:cNvPicPr>
            <a:picLocks noChangeAspect="1"/>
          </p:cNvPicPr>
          <p:nvPr/>
        </p:nvPicPr>
        <p:blipFill rotWithShape="1">
          <a:blip r:embed="rId5"/>
          <a:srcRect r="40432" b="41607"/>
          <a:stretch/>
        </p:blipFill>
        <p:spPr>
          <a:xfrm>
            <a:off x="215153" y="3245708"/>
            <a:ext cx="5372120" cy="1712686"/>
          </a:xfrm>
          <a:prstGeom prst="rect">
            <a:avLst/>
          </a:prstGeom>
        </p:spPr>
      </p:pic>
      <p:pic>
        <p:nvPicPr>
          <p:cNvPr id="2" name="图片 1">
            <a:extLst>
              <a:ext uri="{FF2B5EF4-FFF2-40B4-BE49-F238E27FC236}">
                <a16:creationId xmlns:a16="http://schemas.microsoft.com/office/drawing/2014/main" id="{D6D1F719-5AAE-F8C8-EF40-CF9EE1DF8DD6}"/>
              </a:ext>
            </a:extLst>
          </p:cNvPr>
          <p:cNvPicPr>
            <a:picLocks noChangeAspect="1"/>
          </p:cNvPicPr>
          <p:nvPr/>
        </p:nvPicPr>
        <p:blipFill>
          <a:blip r:embed="rId6"/>
          <a:stretch>
            <a:fillRect/>
          </a:stretch>
        </p:blipFill>
        <p:spPr>
          <a:xfrm>
            <a:off x="6746793" y="1911449"/>
            <a:ext cx="4607007" cy="4216727"/>
          </a:xfrm>
          <a:prstGeom prst="rect">
            <a:avLst/>
          </a:prstGeom>
        </p:spPr>
      </p:pic>
    </p:spTree>
    <p:extLst>
      <p:ext uri="{BB962C8B-B14F-4D97-AF65-F5344CB8AC3E}">
        <p14:creationId xmlns:p14="http://schemas.microsoft.com/office/powerpoint/2010/main" val="30506407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235629"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Why</a:t>
            </a:r>
            <a:r>
              <a:rPr kumimoji="1" lang="zh-CN" altLang="en-US" sz="2800" b="1" dirty="0">
                <a:latin typeface="Times New Roman" panose="02020603050405020304" pitchFamily="18" charset="0"/>
                <a:cs typeface="Times New Roman" panose="02020603050405020304" pitchFamily="18" charset="0"/>
              </a:rPr>
              <a:t> </a:t>
            </a:r>
            <a:r>
              <a:rPr kumimoji="1" lang="en-US" altLang="zh-CN" sz="2800" b="1" dirty="0">
                <a:latin typeface="Times New Roman" panose="02020603050405020304" pitchFamily="18" charset="0"/>
                <a:cs typeface="Times New Roman" panose="02020603050405020304" pitchFamily="18" charset="0"/>
              </a:rPr>
              <a:t>Transformer ?</a:t>
            </a: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3</a:t>
            </a:fld>
            <a:endParaRPr lang="en-US"/>
          </a:p>
        </p:txBody>
      </p:sp>
      <p:sp>
        <p:nvSpPr>
          <p:cNvPr id="4" name="文本框 3">
            <a:extLst>
              <a:ext uri="{FF2B5EF4-FFF2-40B4-BE49-F238E27FC236}">
                <a16:creationId xmlns:a16="http://schemas.microsoft.com/office/drawing/2014/main" id="{2BFB012D-7F64-71FA-2872-B59747297063}"/>
              </a:ext>
            </a:extLst>
          </p:cNvPr>
          <p:cNvSpPr txBox="1"/>
          <p:nvPr/>
        </p:nvSpPr>
        <p:spPr>
          <a:xfrm>
            <a:off x="6574335" y="5311074"/>
            <a:ext cx="5235729" cy="369332"/>
          </a:xfrm>
          <a:prstGeom prst="rect">
            <a:avLst/>
          </a:prstGeom>
          <a:noFill/>
        </p:spPr>
        <p:txBody>
          <a:bodyPr wrap="none" rtlCol="0">
            <a:spAutoFit/>
          </a:bodyPr>
          <a:lstStyle/>
          <a:p>
            <a:r>
              <a:rPr kumimoji="1" lang="en-US" altLang="zh-CN" b="1" dirty="0">
                <a:solidFill>
                  <a:srgbClr val="FF0000"/>
                </a:solidFill>
              </a:rPr>
              <a:t>RNN</a:t>
            </a:r>
            <a:r>
              <a:rPr kumimoji="1" lang="zh-CN" altLang="en-US" b="1" dirty="0">
                <a:solidFill>
                  <a:srgbClr val="FF0000"/>
                </a:solidFill>
              </a:rPr>
              <a:t>及其变体模型无法并行计算，模型效率低下！</a:t>
            </a:r>
          </a:p>
        </p:txBody>
      </p:sp>
      <p:pic>
        <p:nvPicPr>
          <p:cNvPr id="2050" name="Picture 2">
            <a:extLst>
              <a:ext uri="{FF2B5EF4-FFF2-40B4-BE49-F238E27FC236}">
                <a16:creationId xmlns:a16="http://schemas.microsoft.com/office/drawing/2014/main" id="{D9E6EF49-CAEE-48A6-2284-DC16B21D454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6980" b="14802"/>
          <a:stretch/>
        </p:blipFill>
        <p:spPr bwMode="auto">
          <a:xfrm>
            <a:off x="130630" y="1859986"/>
            <a:ext cx="5725838" cy="1963141"/>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73FF5FB0-AFF0-ED0C-42FE-32F17355F9AE}"/>
              </a:ext>
            </a:extLst>
          </p:cNvPr>
          <p:cNvSpPr txBox="1"/>
          <p:nvPr/>
        </p:nvSpPr>
        <p:spPr>
          <a:xfrm>
            <a:off x="27038" y="1177664"/>
            <a:ext cx="3235629" cy="369332"/>
          </a:xfrm>
          <a:prstGeom prst="rect">
            <a:avLst/>
          </a:prstGeom>
          <a:noFill/>
        </p:spPr>
        <p:txBody>
          <a:bodyPr wrap="square" rtlCol="0">
            <a:spAutoFit/>
          </a:bodyPr>
          <a:lstStyle/>
          <a:p>
            <a:r>
              <a:rPr kumimoji="1" lang="en-US" altLang="zh-CN" b="1" dirty="0"/>
              <a:t>Seq2Seq</a:t>
            </a:r>
            <a:r>
              <a:rPr kumimoji="1" lang="zh-CN" altLang="en-US" b="1" dirty="0"/>
              <a:t> </a:t>
            </a:r>
            <a:r>
              <a:rPr kumimoji="1" lang="en-US" altLang="zh-CN" b="1" dirty="0"/>
              <a:t>model</a:t>
            </a:r>
            <a:r>
              <a:rPr kumimoji="1" lang="zh-CN" altLang="en-US" b="1" dirty="0"/>
              <a:t> </a:t>
            </a:r>
            <a:r>
              <a:rPr kumimoji="1" lang="en-US" altLang="zh-CN" b="1" dirty="0"/>
              <a:t>with</a:t>
            </a:r>
            <a:r>
              <a:rPr kumimoji="1" lang="zh-CN" altLang="en-US" b="1" dirty="0"/>
              <a:t> </a:t>
            </a:r>
            <a:r>
              <a:rPr kumimoji="1" lang="en-US" altLang="zh-CN" b="1" dirty="0"/>
              <a:t>Attention</a:t>
            </a:r>
            <a:endParaRPr kumimoji="1" lang="zh-CN" altLang="en-US" dirty="0"/>
          </a:p>
        </p:txBody>
      </p:sp>
      <p:pic>
        <p:nvPicPr>
          <p:cNvPr id="2052" name="Picture 4">
            <a:extLst>
              <a:ext uri="{FF2B5EF4-FFF2-40B4-BE49-F238E27FC236}">
                <a16:creationId xmlns:a16="http://schemas.microsoft.com/office/drawing/2014/main" id="{8F713947-C830-0200-0D64-337DCDDF0B89}"/>
              </a:ext>
            </a:extLst>
          </p:cNvPr>
          <p:cNvPicPr>
            <a:picLocks noChangeAspect="1" noChangeArrowheads="1"/>
          </p:cNvPicPr>
          <p:nvPr/>
        </p:nvPicPr>
        <p:blipFill>
          <a:blip r:embed="rId5">
            <a:clrChange>
              <a:clrFrom>
                <a:srgbClr val="FEFCFE"/>
              </a:clrFrom>
              <a:clrTo>
                <a:srgbClr val="FEFCFE">
                  <a:alpha val="0"/>
                </a:srgbClr>
              </a:clrTo>
            </a:clrChange>
            <a:extLst>
              <a:ext uri="{28A0092B-C50C-407E-A947-70E740481C1C}">
                <a14:useLocalDpi xmlns:a14="http://schemas.microsoft.com/office/drawing/2010/main" val="0"/>
              </a:ext>
            </a:extLst>
          </a:blip>
          <a:srcRect/>
          <a:stretch>
            <a:fillRect/>
          </a:stretch>
        </p:blipFill>
        <p:spPr bwMode="auto">
          <a:xfrm>
            <a:off x="6096000" y="1000944"/>
            <a:ext cx="5965370" cy="3251127"/>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403FD7B-0C61-2939-9E05-8B829C9A5836}"/>
              </a:ext>
            </a:extLst>
          </p:cNvPr>
          <p:cNvPicPr>
            <a:picLocks noChangeAspect="1" noChangeArrowheads="1"/>
          </p:cNvPicPr>
          <p:nvPr/>
        </p:nvPicPr>
        <p:blipFill rotWithShape="1">
          <a:blip r:embed="rId6">
            <a:clrChange>
              <a:clrFrom>
                <a:srgbClr val="FEFCFE"/>
              </a:clrFrom>
              <a:clrTo>
                <a:srgbClr val="FEFCFE">
                  <a:alpha val="0"/>
                </a:srgbClr>
              </a:clrTo>
            </a:clrChange>
            <a:extLst>
              <a:ext uri="{28A0092B-C50C-407E-A947-70E740481C1C}">
                <a14:useLocalDpi xmlns:a14="http://schemas.microsoft.com/office/drawing/2010/main" val="0"/>
              </a:ext>
            </a:extLst>
          </a:blip>
          <a:srcRect t="13790"/>
          <a:stretch/>
        </p:blipFill>
        <p:spPr bwMode="auto">
          <a:xfrm>
            <a:off x="381936" y="3972857"/>
            <a:ext cx="5834719" cy="27665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6851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64719"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89684"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89684" y="365482"/>
            <a:ext cx="1620957" cy="523220"/>
          </a:xfrm>
          <a:prstGeom prst="rect">
            <a:avLst/>
          </a:prstGeom>
          <a:noFill/>
        </p:spPr>
        <p:txBody>
          <a:bodyPr wrap="none" rtlCol="0">
            <a:spAutoFit/>
          </a:bodyPr>
          <a:lstStyle/>
          <a:p>
            <a:r>
              <a:rPr kumimoji="1" lang="zh-CN" altLang="en-US" sz="2800" b="1" dirty="0">
                <a:latin typeface="Times New Roman" panose="02020603050405020304" pitchFamily="18" charset="0"/>
                <a:cs typeface="Times New Roman" panose="02020603050405020304" pitchFamily="18" charset="0"/>
              </a:rPr>
              <a:t>参考资料</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a:xfrm>
            <a:off x="8628529" y="6356350"/>
            <a:ext cx="2743200" cy="365125"/>
          </a:xfrm>
        </p:spPr>
        <p:txBody>
          <a:bodyPr/>
          <a:lstStyle/>
          <a:p>
            <a:fld id="{8B072E7F-FB13-4E5C-AA2E-76722510F6F9}" type="slidenum">
              <a:rPr lang="en-US" smtClean="0"/>
              <a:t>30</a:t>
            </a:fld>
            <a:endParaRPr lang="en-US"/>
          </a:p>
        </p:txBody>
      </p:sp>
      <p:sp>
        <p:nvSpPr>
          <p:cNvPr id="5" name="文本框 4">
            <a:extLst>
              <a:ext uri="{FF2B5EF4-FFF2-40B4-BE49-F238E27FC236}">
                <a16:creationId xmlns:a16="http://schemas.microsoft.com/office/drawing/2014/main" id="{ACAD0CBC-8F90-FD07-FBDE-8EAC33BD24C6}"/>
              </a:ext>
            </a:extLst>
          </p:cNvPr>
          <p:cNvSpPr txBox="1"/>
          <p:nvPr/>
        </p:nvSpPr>
        <p:spPr>
          <a:xfrm>
            <a:off x="345370" y="1057622"/>
            <a:ext cx="11398393" cy="5554726"/>
          </a:xfrm>
          <a:prstGeom prst="rect">
            <a:avLst/>
          </a:prstGeom>
          <a:noFill/>
        </p:spPr>
        <p:txBody>
          <a:bodyPr wrap="square">
            <a:spAutoFit/>
          </a:bodyPr>
          <a:lstStyle/>
          <a:p>
            <a:pPr marL="285750" indent="-285750">
              <a:lnSpc>
                <a:spcPct val="200000"/>
              </a:lnSpc>
              <a:buFont typeface="Arial" panose="020B0604020202020204" pitchFamily="34" charset="0"/>
              <a:buChar char="•"/>
            </a:pPr>
            <a:r>
              <a:rPr lang="en" altLang="zh-CN" dirty="0">
                <a:hlinkClick r:id="rId4"/>
              </a:rPr>
              <a:t>Attention is All you Need (acm.org)</a:t>
            </a:r>
            <a:endParaRPr lang="en" altLang="zh-CN" dirty="0">
              <a:hlinkClick r:id="rId5"/>
            </a:endParaRPr>
          </a:p>
          <a:p>
            <a:pPr marL="285750" indent="-285750">
              <a:lnSpc>
                <a:spcPct val="200000"/>
              </a:lnSpc>
              <a:buFont typeface="Arial" panose="020B0604020202020204" pitchFamily="34" charset="0"/>
              <a:buChar char="•"/>
            </a:pPr>
            <a:r>
              <a:rPr lang="en" altLang="zh-CN" dirty="0">
                <a:hlinkClick r:id="rId5"/>
              </a:rPr>
              <a:t>The Illustrated Transformer – Jay Alammar – Visualizing machine learning one concept at a time. (jalammar.github.io)</a:t>
            </a:r>
            <a:endParaRPr lang="en" altLang="zh-CN" dirty="0"/>
          </a:p>
          <a:p>
            <a:pPr marL="285750" indent="-285750">
              <a:lnSpc>
                <a:spcPct val="200000"/>
              </a:lnSpc>
              <a:buFont typeface="Arial" panose="020B0604020202020204" pitchFamily="34" charset="0"/>
              <a:buChar char="•"/>
            </a:pPr>
            <a:r>
              <a:rPr lang="en" altLang="zh-CN" dirty="0">
                <a:hlinkClick r:id="rId6"/>
              </a:rPr>
              <a:t>The Annotated Transformer (harvard.edu)</a:t>
            </a:r>
            <a:endParaRPr lang="en" altLang="zh-CN" dirty="0"/>
          </a:p>
          <a:p>
            <a:pPr marL="285750" indent="-285750">
              <a:lnSpc>
                <a:spcPct val="200000"/>
              </a:lnSpc>
              <a:buFont typeface="Arial" panose="020B0604020202020204" pitchFamily="34" charset="0"/>
              <a:buChar char="•"/>
            </a:pPr>
            <a:r>
              <a:rPr lang="en" altLang="zh-CN" dirty="0">
                <a:hlinkClick r:id="rId7"/>
              </a:rPr>
              <a:t>wmathor.com</a:t>
            </a:r>
            <a:endParaRPr lang="en" altLang="zh-CN" dirty="0"/>
          </a:p>
          <a:p>
            <a:pPr marL="285750" indent="-285750">
              <a:lnSpc>
                <a:spcPct val="200000"/>
              </a:lnSpc>
              <a:buFont typeface="Arial" panose="020B0604020202020204" pitchFamily="34" charset="0"/>
              <a:buChar char="•"/>
            </a:pPr>
            <a:r>
              <a:rPr lang="en" altLang="zh-CN" dirty="0">
                <a:hlinkClick r:id="rId8"/>
              </a:rPr>
              <a:t>Transformer</a:t>
            </a:r>
            <a:r>
              <a:rPr lang="zh-CN" altLang="en-US" dirty="0">
                <a:hlinkClick r:id="rId8"/>
              </a:rPr>
              <a:t>详解</a:t>
            </a:r>
            <a:r>
              <a:rPr lang="en-US" altLang="zh-CN" dirty="0">
                <a:hlinkClick r:id="rId8"/>
              </a:rPr>
              <a:t>_</a:t>
            </a:r>
            <a:r>
              <a:rPr lang="zh-CN" altLang="en-US" dirty="0">
                <a:hlinkClick r:id="rId8"/>
              </a:rPr>
              <a:t>数学家是我理想的博客</a:t>
            </a:r>
            <a:r>
              <a:rPr lang="en-US" altLang="zh-CN" dirty="0">
                <a:hlinkClick r:id="rId8"/>
              </a:rPr>
              <a:t>-</a:t>
            </a:r>
            <a:r>
              <a:rPr lang="en" altLang="zh-CN" dirty="0">
                <a:hlinkClick r:id="rId8"/>
              </a:rPr>
              <a:t>CSDN</a:t>
            </a:r>
            <a:r>
              <a:rPr lang="zh-CN" altLang="en-US" dirty="0">
                <a:hlinkClick r:id="rId8"/>
              </a:rPr>
              <a:t>博客</a:t>
            </a:r>
            <a:endParaRPr lang="en" altLang="zh-CN" dirty="0"/>
          </a:p>
          <a:p>
            <a:pPr marL="285750" indent="-285750">
              <a:lnSpc>
                <a:spcPct val="200000"/>
              </a:lnSpc>
              <a:buFont typeface="Arial" panose="020B0604020202020204" pitchFamily="34" charset="0"/>
              <a:buChar char="•"/>
            </a:pPr>
            <a:r>
              <a:rPr lang="zh-CN" altLang="en-US" dirty="0">
                <a:hlinkClick r:id="rId9"/>
              </a:rPr>
              <a:t>图解</a:t>
            </a:r>
            <a:r>
              <a:rPr lang="en" altLang="zh-CN" dirty="0">
                <a:hlinkClick r:id="rId9"/>
              </a:rPr>
              <a:t>Transformer</a:t>
            </a:r>
            <a:r>
              <a:rPr lang="zh-CN" altLang="en" dirty="0">
                <a:hlinkClick r:id="rId9"/>
              </a:rPr>
              <a:t>（</a:t>
            </a:r>
            <a:r>
              <a:rPr lang="zh-CN" altLang="en-US" dirty="0">
                <a:hlinkClick r:id="rId9"/>
              </a:rPr>
              <a:t>完整版）</a:t>
            </a:r>
            <a:r>
              <a:rPr lang="en-US" altLang="zh-CN" dirty="0">
                <a:hlinkClick r:id="rId9"/>
              </a:rPr>
              <a:t>_</a:t>
            </a:r>
            <a:r>
              <a:rPr lang="zh-CN" altLang="en-US" dirty="0">
                <a:hlinkClick r:id="rId9"/>
              </a:rPr>
              <a:t>龙心尘的博客</a:t>
            </a:r>
            <a:r>
              <a:rPr lang="en-US" altLang="zh-CN" dirty="0">
                <a:hlinkClick r:id="rId9"/>
              </a:rPr>
              <a:t>-</a:t>
            </a:r>
            <a:r>
              <a:rPr lang="en" altLang="zh-CN" dirty="0">
                <a:hlinkClick r:id="rId9"/>
              </a:rPr>
              <a:t>CSDN</a:t>
            </a:r>
            <a:r>
              <a:rPr lang="zh-CN" altLang="en-US" dirty="0">
                <a:hlinkClick r:id="rId9"/>
              </a:rPr>
              <a:t>博客</a:t>
            </a:r>
            <a:endParaRPr lang="en-US" altLang="zh-CN" b="0" i="0" dirty="0">
              <a:solidFill>
                <a:srgbClr val="000000"/>
              </a:solidFill>
              <a:effectLst/>
              <a:latin typeface="Optima-Regular"/>
            </a:endParaRPr>
          </a:p>
          <a:p>
            <a:pPr marL="285750" indent="-285750">
              <a:lnSpc>
                <a:spcPct val="200000"/>
              </a:lnSpc>
              <a:buFont typeface="Arial" panose="020B0604020202020204" pitchFamily="34" charset="0"/>
              <a:buChar char="•"/>
            </a:pPr>
            <a:r>
              <a:rPr lang="zh-CN" altLang="en-US" dirty="0">
                <a:hlinkClick r:id="rId10"/>
              </a:rPr>
              <a:t>如何优雅地编码文本中的位置信息？三种</a:t>
            </a:r>
            <a:r>
              <a:rPr lang="en" altLang="zh-CN" dirty="0">
                <a:hlinkClick r:id="rId10"/>
              </a:rPr>
              <a:t>positioanl encoding</a:t>
            </a:r>
            <a:r>
              <a:rPr lang="zh-CN" altLang="en-US" dirty="0">
                <a:hlinkClick r:id="rId10"/>
              </a:rPr>
              <a:t>方法简述 </a:t>
            </a:r>
            <a:r>
              <a:rPr lang="en-US" altLang="zh-CN" dirty="0">
                <a:hlinkClick r:id="rId10"/>
              </a:rPr>
              <a:t>(</a:t>
            </a:r>
            <a:r>
              <a:rPr lang="en" altLang="zh-CN" dirty="0">
                <a:hlinkClick r:id="rId10"/>
              </a:rPr>
              <a:t>qq.com)</a:t>
            </a:r>
            <a:endParaRPr lang="en" altLang="zh-CN" dirty="0"/>
          </a:p>
          <a:p>
            <a:pPr marL="285750" indent="-285750">
              <a:lnSpc>
                <a:spcPct val="200000"/>
              </a:lnSpc>
              <a:buFont typeface="Arial" panose="020B0604020202020204" pitchFamily="34" charset="0"/>
              <a:buChar char="•"/>
            </a:pPr>
            <a:r>
              <a:rPr lang="en" altLang="zh-CN" dirty="0">
                <a:hlinkClick r:id="rId11"/>
              </a:rPr>
              <a:t>NLP</a:t>
            </a:r>
            <a:r>
              <a:rPr lang="zh-CN" altLang="en-US" dirty="0">
                <a:hlinkClick r:id="rId11"/>
              </a:rPr>
              <a:t>基础模型和注意力机制</a:t>
            </a:r>
            <a:r>
              <a:rPr lang="en-US" altLang="zh-CN" dirty="0">
                <a:hlinkClick r:id="rId11"/>
              </a:rPr>
              <a:t>_</a:t>
            </a:r>
            <a:r>
              <a:rPr lang="zh-CN" altLang="en-US" dirty="0">
                <a:hlinkClick r:id="rId11"/>
              </a:rPr>
              <a:t>开始</a:t>
            </a:r>
            <a:r>
              <a:rPr lang="en" altLang="zh-CN" dirty="0">
                <a:hlinkClick r:id="rId11"/>
              </a:rPr>
              <a:t>King</a:t>
            </a:r>
            <a:r>
              <a:rPr lang="zh-CN" altLang="en-US" dirty="0">
                <a:hlinkClick r:id="rId11"/>
              </a:rPr>
              <a:t>的博客</a:t>
            </a:r>
            <a:r>
              <a:rPr lang="en-US" altLang="zh-CN" dirty="0">
                <a:hlinkClick r:id="rId11"/>
              </a:rPr>
              <a:t>-</a:t>
            </a:r>
            <a:r>
              <a:rPr lang="en" altLang="zh-CN" dirty="0">
                <a:hlinkClick r:id="rId11"/>
              </a:rPr>
              <a:t>CSDN</a:t>
            </a:r>
            <a:r>
              <a:rPr lang="zh-CN" altLang="en-US" dirty="0">
                <a:hlinkClick r:id="rId11"/>
              </a:rPr>
              <a:t>博客</a:t>
            </a:r>
            <a:endParaRPr lang="en-US" altLang="zh-CN" dirty="0"/>
          </a:p>
          <a:p>
            <a:pPr marL="285750" indent="-285750">
              <a:lnSpc>
                <a:spcPct val="200000"/>
              </a:lnSpc>
              <a:buFont typeface="Arial" panose="020B0604020202020204" pitchFamily="34" charset="0"/>
              <a:buChar char="•"/>
            </a:pPr>
            <a:r>
              <a:rPr lang="zh-CN" altLang="en-US" dirty="0">
                <a:hlinkClick r:id="rId12"/>
              </a:rPr>
              <a:t>文本生成自回归解码策略总结</a:t>
            </a:r>
            <a:r>
              <a:rPr lang="en-US" altLang="zh-CN" dirty="0">
                <a:hlinkClick r:id="rId12"/>
              </a:rPr>
              <a:t>_</a:t>
            </a:r>
            <a:r>
              <a:rPr lang="zh-CN" altLang="en-US" dirty="0">
                <a:hlinkClick r:id="rId12"/>
              </a:rPr>
              <a:t>自回归解码器</a:t>
            </a:r>
            <a:r>
              <a:rPr lang="en-US" altLang="zh-CN" dirty="0">
                <a:hlinkClick r:id="rId12"/>
              </a:rPr>
              <a:t>_</a:t>
            </a:r>
            <a:r>
              <a:rPr lang="en" altLang="zh-CN" dirty="0">
                <a:hlinkClick r:id="rId12"/>
              </a:rPr>
              <a:t>Meilinger_</a:t>
            </a:r>
            <a:r>
              <a:rPr lang="zh-CN" altLang="en-US" dirty="0">
                <a:hlinkClick r:id="rId12"/>
              </a:rPr>
              <a:t>的博客</a:t>
            </a:r>
            <a:r>
              <a:rPr lang="en-US" altLang="zh-CN" dirty="0">
                <a:hlinkClick r:id="rId12"/>
              </a:rPr>
              <a:t>-</a:t>
            </a:r>
            <a:r>
              <a:rPr lang="en" altLang="zh-CN" dirty="0">
                <a:hlinkClick r:id="rId12"/>
              </a:rPr>
              <a:t>CSDN</a:t>
            </a:r>
            <a:r>
              <a:rPr lang="zh-CN" altLang="en-US" dirty="0">
                <a:hlinkClick r:id="rId12"/>
              </a:rPr>
              <a:t>博客</a:t>
            </a:r>
            <a:endParaRPr lang="en-US" altLang="zh-CN" dirty="0"/>
          </a:p>
          <a:p>
            <a:pPr marL="285750" indent="-285750">
              <a:lnSpc>
                <a:spcPct val="200000"/>
              </a:lnSpc>
              <a:buFont typeface="Arial" panose="020B0604020202020204" pitchFamily="34" charset="0"/>
              <a:buChar char="•"/>
            </a:pPr>
            <a:r>
              <a:rPr lang="en" altLang="zh-CN" dirty="0">
                <a:hlinkClick r:id="rId13"/>
              </a:rPr>
              <a:t>Attention</a:t>
            </a:r>
            <a:r>
              <a:rPr lang="zh-CN" altLang="en-US" dirty="0">
                <a:hlinkClick r:id="rId13"/>
              </a:rPr>
              <a:t>机制详解 </a:t>
            </a:r>
            <a:r>
              <a:rPr lang="en-US" altLang="zh-CN" dirty="0">
                <a:hlinkClick r:id="rId13"/>
              </a:rPr>
              <a:t>- </a:t>
            </a:r>
            <a:r>
              <a:rPr lang="en" altLang="zh-CN" dirty="0">
                <a:hlinkClick r:id="rId13"/>
              </a:rPr>
              <a:t>Welcome to AI World (terrifyzhao.github.io)</a:t>
            </a:r>
            <a:endParaRPr lang="en" altLang="zh-CN" b="0" i="0" dirty="0">
              <a:solidFill>
                <a:srgbClr val="121212"/>
              </a:solidFill>
              <a:effectLst/>
              <a:latin typeface="-apple-system"/>
            </a:endParaRPr>
          </a:p>
        </p:txBody>
      </p:sp>
    </p:spTree>
    <p:extLst>
      <p:ext uri="{BB962C8B-B14F-4D97-AF65-F5344CB8AC3E}">
        <p14:creationId xmlns:p14="http://schemas.microsoft.com/office/powerpoint/2010/main" val="359585146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030BABB6-792E-AB96-0E9C-D2A32FAF16F8}"/>
              </a:ext>
            </a:extLst>
          </p:cNvPr>
          <p:cNvSpPr>
            <a:spLocks noGrp="1"/>
          </p:cNvSpPr>
          <p:nvPr>
            <p:ph type="sldNum" sz="quarter" idx="12"/>
          </p:nvPr>
        </p:nvSpPr>
        <p:spPr/>
        <p:txBody>
          <a:bodyPr/>
          <a:lstStyle/>
          <a:p>
            <a:fld id="{8B072E7F-FB13-4E5C-AA2E-76722510F6F9}" type="slidenum">
              <a:rPr lang="en-US" smtClean="0"/>
              <a:t>31</a:t>
            </a:fld>
            <a:endParaRPr lang="en-US"/>
          </a:p>
        </p:txBody>
      </p:sp>
      <p:sp>
        <p:nvSpPr>
          <p:cNvPr id="4" name="文本框 3">
            <a:extLst>
              <a:ext uri="{FF2B5EF4-FFF2-40B4-BE49-F238E27FC236}">
                <a16:creationId xmlns:a16="http://schemas.microsoft.com/office/drawing/2014/main" id="{834814F0-D7FB-A246-8CBD-6F918A261419}"/>
              </a:ext>
            </a:extLst>
          </p:cNvPr>
          <p:cNvSpPr txBox="1"/>
          <p:nvPr/>
        </p:nvSpPr>
        <p:spPr>
          <a:xfrm>
            <a:off x="4534514" y="2644170"/>
            <a:ext cx="3122971" cy="1569660"/>
          </a:xfrm>
          <a:prstGeom prst="rect">
            <a:avLst/>
          </a:prstGeom>
          <a:noFill/>
        </p:spPr>
        <p:txBody>
          <a:bodyPr wrap="none" rtlCol="0">
            <a:spAutoFit/>
          </a:bodyPr>
          <a:lstStyle/>
          <a:p>
            <a:r>
              <a:rPr kumimoji="1" lang="en-US" altLang="zh-CN" sz="9600" dirty="0"/>
              <a:t>Q</a:t>
            </a:r>
            <a:r>
              <a:rPr kumimoji="1" lang="zh-CN" altLang="en-US" sz="9600" dirty="0"/>
              <a:t> </a:t>
            </a:r>
            <a:r>
              <a:rPr kumimoji="1" lang="en-US" altLang="zh-CN" sz="9600" dirty="0"/>
              <a:t>&amp;</a:t>
            </a:r>
            <a:r>
              <a:rPr kumimoji="1" lang="zh-CN" altLang="en-US" sz="9600" dirty="0"/>
              <a:t> </a:t>
            </a:r>
            <a:r>
              <a:rPr kumimoji="1" lang="en-US" altLang="zh-CN" sz="9600" dirty="0"/>
              <a:t>A</a:t>
            </a:r>
            <a:endParaRPr kumimoji="1" lang="zh-CN" altLang="en-US" sz="9600" dirty="0"/>
          </a:p>
        </p:txBody>
      </p:sp>
    </p:spTree>
    <p:extLst>
      <p:ext uri="{BB962C8B-B14F-4D97-AF65-F5344CB8AC3E}">
        <p14:creationId xmlns:p14="http://schemas.microsoft.com/office/powerpoint/2010/main" val="41756695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pic>
        <p:nvPicPr>
          <p:cNvPr id="10" name="图片 9">
            <a:extLst>
              <a:ext uri="{FF2B5EF4-FFF2-40B4-BE49-F238E27FC236}">
                <a16:creationId xmlns:a16="http://schemas.microsoft.com/office/drawing/2014/main" id="{7401FC8D-BBB2-E6A6-F8CD-01B9924B7655}"/>
              </a:ext>
            </a:extLst>
          </p:cNvPr>
          <p:cNvPicPr>
            <a:picLocks noChangeAspect="1"/>
          </p:cNvPicPr>
          <p:nvPr/>
        </p:nvPicPr>
        <p:blipFill>
          <a:blip r:embed="rId4"/>
          <a:stretch>
            <a:fillRect/>
          </a:stretch>
        </p:blipFill>
        <p:spPr>
          <a:xfrm>
            <a:off x="2546350" y="1358900"/>
            <a:ext cx="7099300" cy="4140200"/>
          </a:xfrm>
          <a:prstGeom prst="rect">
            <a:avLst/>
          </a:prstGeom>
        </p:spPr>
      </p:pic>
      <p:sp>
        <p:nvSpPr>
          <p:cNvPr id="11" name="文本框 10">
            <a:extLst>
              <a:ext uri="{FF2B5EF4-FFF2-40B4-BE49-F238E27FC236}">
                <a16:creationId xmlns:a16="http://schemas.microsoft.com/office/drawing/2014/main" id="{A38F9160-0F64-BB79-CFEB-488ADDDF4EB9}"/>
              </a:ext>
            </a:extLst>
          </p:cNvPr>
          <p:cNvSpPr txBox="1"/>
          <p:nvPr/>
        </p:nvSpPr>
        <p:spPr>
          <a:xfrm>
            <a:off x="27039" y="6063962"/>
            <a:ext cx="12093206" cy="584775"/>
          </a:xfrm>
          <a:prstGeom prst="rect">
            <a:avLst/>
          </a:prstGeom>
          <a:noFill/>
        </p:spPr>
        <p:txBody>
          <a:bodyPr wrap="square" rtlCol="0">
            <a:spAutoFit/>
          </a:bodyPr>
          <a:lstStyle/>
          <a:p>
            <a:r>
              <a:rPr kumimoji="1" lang="en" altLang="zh-CN" sz="1600" dirty="0"/>
              <a:t>Ashish Vaswani, Noam </a:t>
            </a:r>
            <a:r>
              <a:rPr kumimoji="1" lang="en" altLang="zh-CN" sz="1600" dirty="0" err="1"/>
              <a:t>Shazeer</a:t>
            </a:r>
            <a:r>
              <a:rPr kumimoji="1" lang="en" altLang="zh-CN" sz="1600" dirty="0"/>
              <a:t>, Niki Parmar, </a:t>
            </a:r>
            <a:r>
              <a:rPr kumimoji="1" lang="en-US" altLang="zh-CN" sz="1600" dirty="0"/>
              <a:t>et</a:t>
            </a:r>
            <a:r>
              <a:rPr kumimoji="1" lang="en" altLang="zh-CN" sz="1600" dirty="0"/>
              <a:t> </a:t>
            </a:r>
            <a:r>
              <a:rPr kumimoji="1" lang="en-US" altLang="zh-CN" sz="1600" dirty="0"/>
              <a:t>al</a:t>
            </a:r>
            <a:r>
              <a:rPr kumimoji="1" lang="en" altLang="zh-CN" sz="1600" dirty="0"/>
              <a:t>. 2017. Attention is all you need. In Proceedings of the 31st International Conference on Neural Information Processing Systems (NIPS'17). Curran Associates Inc., Red Hook, NY, USA, 6000–6010.</a:t>
            </a:r>
            <a:endParaRPr kumimoji="1" lang="zh-CN" altLang="en-US" sz="1600" dirty="0"/>
          </a:p>
        </p:txBody>
      </p:sp>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1620957" cy="523220"/>
          </a:xfrm>
          <a:prstGeom prst="rect">
            <a:avLst/>
          </a:prstGeom>
          <a:noFill/>
        </p:spPr>
        <p:txBody>
          <a:bodyPr wrap="none" rtlCol="0">
            <a:spAutoFit/>
          </a:bodyPr>
          <a:lstStyle/>
          <a:p>
            <a:r>
              <a:rPr kumimoji="1" lang="zh-CN" altLang="en-US" sz="2800" b="1" dirty="0"/>
              <a:t>论文信息</a:t>
            </a: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4</a:t>
            </a:fld>
            <a:endParaRPr lang="en-US"/>
          </a:p>
        </p:txBody>
      </p:sp>
    </p:spTree>
    <p:extLst>
      <p:ext uri="{BB962C8B-B14F-4D97-AF65-F5344CB8AC3E}">
        <p14:creationId xmlns:p14="http://schemas.microsoft.com/office/powerpoint/2010/main" val="98691147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2951962"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架构</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5</a:t>
            </a:fld>
            <a:endParaRPr lang="en-US"/>
          </a:p>
        </p:txBody>
      </p:sp>
      <p:pic>
        <p:nvPicPr>
          <p:cNvPr id="4" name="图片 3">
            <a:extLst>
              <a:ext uri="{FF2B5EF4-FFF2-40B4-BE49-F238E27FC236}">
                <a16:creationId xmlns:a16="http://schemas.microsoft.com/office/drawing/2014/main" id="{C2562444-084B-4E15-5FF6-69A681856865}"/>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172566" y="3793011"/>
            <a:ext cx="4129379" cy="2589055"/>
          </a:xfrm>
          <a:prstGeom prst="rect">
            <a:avLst/>
          </a:prstGeom>
        </p:spPr>
      </p:pic>
      <p:pic>
        <p:nvPicPr>
          <p:cNvPr id="5" name="图片 4">
            <a:extLst>
              <a:ext uri="{FF2B5EF4-FFF2-40B4-BE49-F238E27FC236}">
                <a16:creationId xmlns:a16="http://schemas.microsoft.com/office/drawing/2014/main" id="{2ECC9F41-04D2-205D-00AC-32125A1F12FA}"/>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145044" y="3719173"/>
            <a:ext cx="4208756" cy="2736728"/>
          </a:xfrm>
          <a:prstGeom prst="rect">
            <a:avLst/>
          </a:prstGeom>
        </p:spPr>
      </p:pic>
      <p:pic>
        <p:nvPicPr>
          <p:cNvPr id="2050" name="Picture 2">
            <a:extLst>
              <a:ext uri="{FF2B5EF4-FFF2-40B4-BE49-F238E27FC236}">
                <a16:creationId xmlns:a16="http://schemas.microsoft.com/office/drawing/2014/main" id="{059901C5-8D69-6ECC-4240-4354B392551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p:blipFill>
        <p:spPr bwMode="auto">
          <a:xfrm>
            <a:off x="759392" y="1545068"/>
            <a:ext cx="4955728" cy="1293947"/>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3750ABD6-90F3-7B3C-4CF8-E887ED7D0D9D}"/>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6801385" y="1411507"/>
            <a:ext cx="4896073" cy="1561067"/>
          </a:xfrm>
          <a:prstGeom prst="rect">
            <a:avLst/>
          </a:prstGeom>
        </p:spPr>
      </p:pic>
      <p:cxnSp>
        <p:nvCxnSpPr>
          <p:cNvPr id="8" name="直线箭头连接符 7">
            <a:extLst>
              <a:ext uri="{FF2B5EF4-FFF2-40B4-BE49-F238E27FC236}">
                <a16:creationId xmlns:a16="http://schemas.microsoft.com/office/drawing/2014/main" id="{2B5AEC13-E70E-2060-8AFB-AB02F9956A7D}"/>
              </a:ext>
            </a:extLst>
          </p:cNvPr>
          <p:cNvCxnSpPr>
            <a:cxnSpLocks/>
            <a:stCxn id="2050" idx="2"/>
            <a:endCxn id="4" idx="0"/>
          </p:cNvCxnSpPr>
          <p:nvPr/>
        </p:nvCxnSpPr>
        <p:spPr>
          <a:xfrm>
            <a:off x="3237256" y="2839015"/>
            <a:ext cx="0" cy="843544"/>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线箭头连接符 9">
            <a:extLst>
              <a:ext uri="{FF2B5EF4-FFF2-40B4-BE49-F238E27FC236}">
                <a16:creationId xmlns:a16="http://schemas.microsoft.com/office/drawing/2014/main" id="{D2659921-4671-C6A7-DBA5-4C07D367A4FA}"/>
              </a:ext>
            </a:extLst>
          </p:cNvPr>
          <p:cNvCxnSpPr>
            <a:cxnSpLocks/>
          </p:cNvCxnSpPr>
          <p:nvPr/>
        </p:nvCxnSpPr>
        <p:spPr>
          <a:xfrm flipV="1">
            <a:off x="5616632" y="5087536"/>
            <a:ext cx="1213724" cy="1"/>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线箭头连接符 12">
            <a:extLst>
              <a:ext uri="{FF2B5EF4-FFF2-40B4-BE49-F238E27FC236}">
                <a16:creationId xmlns:a16="http://schemas.microsoft.com/office/drawing/2014/main" id="{4A48C5D7-CF95-E6ED-FE48-7C0F3479FD2C}"/>
              </a:ext>
            </a:extLst>
          </p:cNvPr>
          <p:cNvCxnSpPr>
            <a:cxnSpLocks/>
            <a:stCxn id="5" idx="0"/>
            <a:endCxn id="6" idx="2"/>
          </p:cNvCxnSpPr>
          <p:nvPr/>
        </p:nvCxnSpPr>
        <p:spPr>
          <a:xfrm flipV="1">
            <a:off x="9249422" y="2972574"/>
            <a:ext cx="0" cy="640119"/>
          </a:xfrm>
          <a:prstGeom prst="straightConnector1">
            <a:avLst/>
          </a:prstGeom>
          <a:ln w="571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051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p:tgtEl>
                                          <p:spTgt spid="8"/>
                                        </p:tgtEl>
                                        <p:attrNameLst>
                                          <p:attrName>ppt_y</p:attrName>
                                        </p:attrNameLst>
                                      </p:cBhvr>
                                      <p:tavLst>
                                        <p:tav tm="0">
                                          <p:val>
                                            <p:strVal val="#ppt_y-#ppt_h*1.125000"/>
                                          </p:val>
                                        </p:tav>
                                        <p:tav tm="100000">
                                          <p:val>
                                            <p:strVal val="#ppt_y"/>
                                          </p:val>
                                        </p:tav>
                                      </p:tavLst>
                                    </p:anim>
                                    <p:animEffect transition="in" filter="wipe(down)">
                                      <p:cBhvr>
                                        <p:cTn id="8" dur="500"/>
                                        <p:tgtEl>
                                          <p:spTgt spid="8"/>
                                        </p:tgtEl>
                                      </p:cBhvr>
                                    </p:animEffect>
                                  </p:childTnLst>
                                </p:cTn>
                              </p:par>
                              <p:par>
                                <p:cTn id="9" presetID="12" presetClass="entr" presetSubtype="1" fill="hold"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p:tgtEl>
                                          <p:spTgt spid="4"/>
                                        </p:tgtEl>
                                        <p:attrNameLst>
                                          <p:attrName>ppt_y</p:attrName>
                                        </p:attrNameLst>
                                      </p:cBhvr>
                                      <p:tavLst>
                                        <p:tav tm="0">
                                          <p:val>
                                            <p:strVal val="#ppt_y-#ppt_h*1.125000"/>
                                          </p:val>
                                        </p:tav>
                                        <p:tav tm="100000">
                                          <p:val>
                                            <p:strVal val="#ppt_y"/>
                                          </p:val>
                                        </p:tav>
                                      </p:tavLst>
                                    </p:anim>
                                    <p:animEffect transition="in" filter="wipe(down)">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8"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p:tgtEl>
                                          <p:spTgt spid="10"/>
                                        </p:tgtEl>
                                        <p:attrNameLst>
                                          <p:attrName>ppt_x</p:attrName>
                                        </p:attrNameLst>
                                      </p:cBhvr>
                                      <p:tavLst>
                                        <p:tav tm="0">
                                          <p:val>
                                            <p:strVal val="#ppt_x-#ppt_w*1.125000"/>
                                          </p:val>
                                        </p:tav>
                                        <p:tav tm="100000">
                                          <p:val>
                                            <p:strVal val="#ppt_x"/>
                                          </p:val>
                                        </p:tav>
                                      </p:tavLst>
                                    </p:anim>
                                    <p:animEffect transition="in" filter="wipe(right)">
                                      <p:cBhvr>
                                        <p:cTn id="18" dur="500"/>
                                        <p:tgtEl>
                                          <p:spTgt spid="10"/>
                                        </p:tgtEl>
                                      </p:cBhvr>
                                    </p:animEffect>
                                  </p:childTnLst>
                                </p:cTn>
                              </p:par>
                              <p:par>
                                <p:cTn id="19" presetID="12" presetClass="entr" presetSubtype="8"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p:tgtEl>
                                          <p:spTgt spid="5"/>
                                        </p:tgtEl>
                                        <p:attrNameLst>
                                          <p:attrName>ppt_x</p:attrName>
                                        </p:attrNameLst>
                                      </p:cBhvr>
                                      <p:tavLst>
                                        <p:tav tm="0">
                                          <p:val>
                                            <p:strVal val="#ppt_x-#ppt_w*1.125000"/>
                                          </p:val>
                                        </p:tav>
                                        <p:tav tm="100000">
                                          <p:val>
                                            <p:strVal val="#ppt_x"/>
                                          </p:val>
                                        </p:tav>
                                      </p:tavLst>
                                    </p:anim>
                                    <p:animEffect transition="in" filter="wipe(right)">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2" presetClass="entr" presetSubtype="4"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anim calcmode="lin" valueType="num">
                                      <p:cBhvr additive="base">
                                        <p:cTn id="27" dur="500"/>
                                        <p:tgtEl>
                                          <p:spTgt spid="13"/>
                                        </p:tgtEl>
                                        <p:attrNameLst>
                                          <p:attrName>ppt_y</p:attrName>
                                        </p:attrNameLst>
                                      </p:cBhvr>
                                      <p:tavLst>
                                        <p:tav tm="0">
                                          <p:val>
                                            <p:strVal val="#ppt_y+#ppt_h*1.125000"/>
                                          </p:val>
                                        </p:tav>
                                        <p:tav tm="100000">
                                          <p:val>
                                            <p:strVal val="#ppt_y"/>
                                          </p:val>
                                        </p:tav>
                                      </p:tavLst>
                                    </p:anim>
                                    <p:animEffect transition="in" filter="wipe(up)">
                                      <p:cBhvr>
                                        <p:cTn id="28" dur="500"/>
                                        <p:tgtEl>
                                          <p:spTgt spid="13"/>
                                        </p:tgtEl>
                                      </p:cBhvr>
                                    </p:animEffect>
                                  </p:childTnLst>
                                </p:cTn>
                              </p:par>
                              <p:par>
                                <p:cTn id="29" presetID="12" presetClass="entr" presetSubtype="4" fill="hold" nodeType="with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p:tgtEl>
                                          <p:spTgt spid="6"/>
                                        </p:tgtEl>
                                        <p:attrNameLst>
                                          <p:attrName>ppt_y</p:attrName>
                                        </p:attrNameLst>
                                      </p:cBhvr>
                                      <p:tavLst>
                                        <p:tav tm="0">
                                          <p:val>
                                            <p:strVal val="#ppt_y+#ppt_h*1.125000"/>
                                          </p:val>
                                        </p:tav>
                                        <p:tav tm="100000">
                                          <p:val>
                                            <p:strVal val="#ppt_y"/>
                                          </p:val>
                                        </p:tav>
                                      </p:tavLst>
                                    </p:anim>
                                    <p:animEffect transition="in" filter="wipe(up)">
                                      <p:cBhvr>
                                        <p:cTn id="3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77" name="图片 76">
            <a:extLst>
              <a:ext uri="{FF2B5EF4-FFF2-40B4-BE49-F238E27FC236}">
                <a16:creationId xmlns:a16="http://schemas.microsoft.com/office/drawing/2014/main" id="{3E279486-6C96-469E-9ADC-F33C3ECDE5D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123006" y="1406030"/>
            <a:ext cx="3322534" cy="4856010"/>
          </a:xfrm>
          <a:prstGeom prst="rect">
            <a:avLst/>
          </a:prstGeom>
          <a:effectLst/>
        </p:spPr>
      </p:pic>
      <p:pic>
        <p:nvPicPr>
          <p:cNvPr id="3" name="图片 2" descr="timg"/>
          <p:cNvPicPr>
            <a:picLocks noChangeAspect="1"/>
          </p:cNvPicPr>
          <p:nvPr/>
        </p:nvPicPr>
        <p:blipFill>
          <a:blip r:embed="rId4"/>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2951962"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架构</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a:xfrm>
            <a:off x="9377045" y="6356350"/>
            <a:ext cx="2743200" cy="365125"/>
          </a:xfrm>
        </p:spPr>
        <p:txBody>
          <a:bodyPr/>
          <a:lstStyle/>
          <a:p>
            <a:fld id="{8B072E7F-FB13-4E5C-AA2E-76722510F6F9}" type="slidenum">
              <a:rPr lang="en-US" smtClean="0"/>
              <a:t>6</a:t>
            </a:fld>
            <a:endParaRPr lang="en-US" dirty="0"/>
          </a:p>
        </p:txBody>
      </p:sp>
      <p:sp>
        <p:nvSpPr>
          <p:cNvPr id="74" name="文本框 73">
            <a:extLst>
              <a:ext uri="{FF2B5EF4-FFF2-40B4-BE49-F238E27FC236}">
                <a16:creationId xmlns:a16="http://schemas.microsoft.com/office/drawing/2014/main" id="{4854D304-D97D-AC93-49BC-8B19D1F605CD}"/>
              </a:ext>
            </a:extLst>
          </p:cNvPr>
          <p:cNvSpPr txBox="1"/>
          <p:nvPr/>
        </p:nvSpPr>
        <p:spPr>
          <a:xfrm>
            <a:off x="177063" y="1040552"/>
            <a:ext cx="4062428" cy="4856009"/>
          </a:xfrm>
          <a:prstGeom prst="rect">
            <a:avLst/>
          </a:prstGeom>
          <a:noFill/>
        </p:spPr>
        <p:txBody>
          <a:bodyPr wrap="square" rtlCol="0">
            <a:spAutoFit/>
          </a:bodyPr>
          <a:lstStyle/>
          <a:p>
            <a:pPr algn="ctr">
              <a:lnSpc>
                <a:spcPct val="150000"/>
              </a:lnSpc>
            </a:pPr>
            <a:r>
              <a:rPr lang="zh-CN" altLang="en-US" sz="1600" b="1" dirty="0">
                <a:solidFill>
                  <a:srgbClr val="0070C0"/>
                </a:solidFill>
                <a:effectLst/>
              </a:rPr>
              <a:t>编码器</a:t>
            </a:r>
            <a:endParaRPr lang="en-US" altLang="zh-CN" sz="1600" b="1" dirty="0">
              <a:solidFill>
                <a:srgbClr val="0070C0"/>
              </a:solidFill>
              <a:effectLst/>
            </a:endParaRPr>
          </a:p>
          <a:p>
            <a:pPr algn="ctr">
              <a:lnSpc>
                <a:spcPct val="150000"/>
              </a:lnSpc>
            </a:pPr>
            <a:endParaRPr lang="en-US" altLang="zh-CN" sz="1600" dirty="0"/>
          </a:p>
          <a:p>
            <a:pPr marL="285750" indent="-285750" algn="just">
              <a:lnSpc>
                <a:spcPct val="150000"/>
              </a:lnSpc>
              <a:buFont typeface="Arial" panose="020B0604020202020204" pitchFamily="34" charset="0"/>
              <a:buChar char="•"/>
            </a:pPr>
            <a:r>
              <a:rPr lang="zh-CN" altLang="en-US" sz="1600" dirty="0">
                <a:effectLst/>
              </a:rPr>
              <a:t>由</a:t>
            </a:r>
            <a:r>
              <a:rPr lang="en-US" altLang="zh-CN" sz="1600" dirty="0">
                <a:effectLst/>
              </a:rPr>
              <a:t>N</a:t>
            </a:r>
            <a:r>
              <a:rPr lang="zh-CN" altLang="en-US" sz="1600" dirty="0">
                <a:effectLst/>
              </a:rPr>
              <a:t>个</a:t>
            </a:r>
            <a:r>
              <a:rPr lang="en-US" altLang="zh-CN" sz="1600" dirty="0">
                <a:effectLst/>
              </a:rPr>
              <a:t>block</a:t>
            </a:r>
            <a:r>
              <a:rPr lang="zh-CN" altLang="en-US" sz="1600" dirty="0">
                <a:effectLst/>
              </a:rPr>
              <a:t>堆叠而成；</a:t>
            </a:r>
            <a:endParaRPr lang="en-US" altLang="zh-CN" sz="1600" dirty="0"/>
          </a:p>
          <a:p>
            <a:pPr marL="285750" indent="-285750" algn="just">
              <a:lnSpc>
                <a:spcPct val="150000"/>
              </a:lnSpc>
              <a:buFont typeface="Arial" panose="020B0604020202020204" pitchFamily="34" charset="0"/>
              <a:buChar char="•"/>
            </a:pPr>
            <a:r>
              <a:rPr lang="zh-CN" altLang="en-US" sz="1600" dirty="0">
                <a:effectLst/>
              </a:rPr>
              <a:t>每个</a:t>
            </a:r>
            <a:r>
              <a:rPr lang="en-US" altLang="zh-CN" sz="1600" dirty="0">
                <a:effectLst/>
              </a:rPr>
              <a:t>block</a:t>
            </a:r>
            <a:r>
              <a:rPr lang="zh-CN" altLang="en-US" sz="1600" dirty="0">
                <a:effectLst/>
              </a:rPr>
              <a:t>有两层：</a:t>
            </a:r>
            <a:endParaRPr lang="en-US" altLang="zh-CN" sz="1600" dirty="0">
              <a:effectLst/>
            </a:endParaRPr>
          </a:p>
          <a:p>
            <a:pPr marL="742950" lvl="1" indent="-285750" algn="just">
              <a:lnSpc>
                <a:spcPct val="150000"/>
              </a:lnSpc>
              <a:buFont typeface="Arial" panose="020B0604020202020204" pitchFamily="34" charset="0"/>
              <a:buChar char="•"/>
            </a:pPr>
            <a:r>
              <a:rPr lang="en-US" altLang="zh-CN" sz="1600" dirty="0">
                <a:effectLst/>
              </a:rPr>
              <a:t>Multi-Head</a:t>
            </a:r>
            <a:r>
              <a:rPr lang="zh-CN" altLang="en-US" sz="1600" dirty="0">
                <a:effectLst/>
              </a:rPr>
              <a:t> </a:t>
            </a:r>
            <a:r>
              <a:rPr lang="en-US" altLang="zh-CN" sz="1600" dirty="0">
                <a:effectLst/>
              </a:rPr>
              <a:t>Attention (Self-Attention)</a:t>
            </a:r>
          </a:p>
          <a:p>
            <a:pPr lvl="1" algn="just">
              <a:lnSpc>
                <a:spcPct val="150000"/>
              </a:lnSpc>
            </a:pPr>
            <a:r>
              <a:rPr lang="zh-CN" altLang="en-US" sz="1600" dirty="0"/>
              <a:t>     </a:t>
            </a:r>
            <a:r>
              <a:rPr lang="en-US" altLang="zh-CN" sz="1600" dirty="0">
                <a:effectLst/>
              </a:rPr>
              <a:t>+</a:t>
            </a:r>
            <a:r>
              <a:rPr lang="zh-CN" altLang="en-US" sz="1600" dirty="0">
                <a:effectLst/>
              </a:rPr>
              <a:t> </a:t>
            </a:r>
            <a:r>
              <a:rPr lang="en-US" altLang="zh-CN" sz="1600" dirty="0">
                <a:effectLst/>
              </a:rPr>
              <a:t>Add (Residual</a:t>
            </a:r>
            <a:r>
              <a:rPr lang="zh-CN" altLang="en-US" sz="1600" dirty="0">
                <a:effectLst/>
              </a:rPr>
              <a:t> </a:t>
            </a:r>
            <a:r>
              <a:rPr lang="en-US" altLang="zh-CN" sz="1600" dirty="0">
                <a:effectLst/>
              </a:rPr>
              <a:t>Connection)</a:t>
            </a:r>
            <a:r>
              <a:rPr lang="zh-CN" altLang="en-US" sz="1600" dirty="0">
                <a:effectLst/>
              </a:rPr>
              <a:t> </a:t>
            </a:r>
            <a:endParaRPr lang="en-US" altLang="zh-CN" sz="1600" dirty="0">
              <a:effectLst/>
            </a:endParaRPr>
          </a:p>
          <a:p>
            <a:pPr lvl="1" algn="just">
              <a:lnSpc>
                <a:spcPct val="150000"/>
              </a:lnSpc>
            </a:pPr>
            <a:r>
              <a:rPr lang="zh-CN" altLang="en-US" sz="1600" dirty="0">
                <a:effectLst/>
              </a:rPr>
              <a:t>     </a:t>
            </a:r>
            <a:r>
              <a:rPr lang="en-US" altLang="zh-CN" sz="1600" dirty="0">
                <a:effectLst/>
              </a:rPr>
              <a:t>+</a:t>
            </a:r>
            <a:r>
              <a:rPr lang="zh-CN" altLang="en-US" sz="1600" dirty="0">
                <a:effectLst/>
              </a:rPr>
              <a:t> </a:t>
            </a:r>
            <a:r>
              <a:rPr lang="en-US" altLang="zh-CN" sz="1600" dirty="0">
                <a:effectLst/>
              </a:rPr>
              <a:t>Norm (</a:t>
            </a:r>
            <a:r>
              <a:rPr lang="en-US" altLang="zh-CN" sz="1600" dirty="0" err="1">
                <a:effectLst/>
              </a:rPr>
              <a:t>LayerNorm</a:t>
            </a:r>
            <a:r>
              <a:rPr lang="en-US" altLang="zh-CN" sz="1600" dirty="0">
                <a:effectLst/>
              </a:rPr>
              <a:t>)</a:t>
            </a:r>
            <a:r>
              <a:rPr lang="zh-CN" altLang="en-US" sz="1600" dirty="0">
                <a:effectLst/>
              </a:rPr>
              <a:t>；</a:t>
            </a:r>
            <a:endParaRPr lang="en-US" altLang="zh-CN" sz="1600" dirty="0">
              <a:effectLst/>
            </a:endParaRPr>
          </a:p>
          <a:p>
            <a:pPr marL="742950" lvl="1" indent="-285750" algn="just">
              <a:lnSpc>
                <a:spcPct val="150000"/>
              </a:lnSpc>
              <a:buFont typeface="Arial" panose="020B0604020202020204" pitchFamily="34" charset="0"/>
              <a:buChar char="•"/>
            </a:pPr>
            <a:r>
              <a:rPr lang="en-US" altLang="zh-CN" sz="1600" dirty="0">
                <a:effectLst/>
              </a:rPr>
              <a:t>Feed Forward </a:t>
            </a:r>
          </a:p>
          <a:p>
            <a:pPr lvl="1" algn="just">
              <a:lnSpc>
                <a:spcPct val="150000"/>
              </a:lnSpc>
            </a:pPr>
            <a:r>
              <a:rPr lang="zh-CN" altLang="en-US" sz="1600" dirty="0">
                <a:effectLst/>
              </a:rPr>
              <a:t>     </a:t>
            </a:r>
            <a:r>
              <a:rPr lang="en-US" altLang="zh-CN" sz="1600" dirty="0">
                <a:effectLst/>
              </a:rPr>
              <a:t>+</a:t>
            </a:r>
            <a:r>
              <a:rPr lang="zh-CN" altLang="en-US" sz="1600" dirty="0">
                <a:effectLst/>
              </a:rPr>
              <a:t> </a:t>
            </a:r>
            <a:r>
              <a:rPr lang="en-US" altLang="zh-CN" sz="1600" dirty="0">
                <a:effectLst/>
              </a:rPr>
              <a:t>Add (Residual</a:t>
            </a:r>
            <a:r>
              <a:rPr lang="zh-CN" altLang="en-US" sz="1600" dirty="0">
                <a:effectLst/>
              </a:rPr>
              <a:t> </a:t>
            </a:r>
            <a:r>
              <a:rPr lang="en-US" altLang="zh-CN" sz="1600" dirty="0">
                <a:effectLst/>
              </a:rPr>
              <a:t>Connection)</a:t>
            </a:r>
            <a:r>
              <a:rPr lang="zh-CN" altLang="en-US" sz="1600" dirty="0">
                <a:effectLst/>
              </a:rPr>
              <a:t> </a:t>
            </a:r>
            <a:endParaRPr lang="en-US" altLang="zh-CN" sz="1600" dirty="0">
              <a:effectLst/>
            </a:endParaRPr>
          </a:p>
          <a:p>
            <a:pPr lvl="1" algn="just">
              <a:lnSpc>
                <a:spcPct val="150000"/>
              </a:lnSpc>
            </a:pPr>
            <a:r>
              <a:rPr lang="zh-CN" altLang="en-US" sz="1600" dirty="0"/>
              <a:t>     </a:t>
            </a:r>
            <a:r>
              <a:rPr lang="en-US" altLang="zh-CN" sz="1600" dirty="0">
                <a:effectLst/>
              </a:rPr>
              <a:t>+</a:t>
            </a:r>
            <a:r>
              <a:rPr lang="zh-CN" altLang="en-US" sz="1600" dirty="0">
                <a:effectLst/>
              </a:rPr>
              <a:t> </a:t>
            </a:r>
            <a:r>
              <a:rPr lang="en-US" altLang="zh-CN" sz="1600" dirty="0">
                <a:effectLst/>
              </a:rPr>
              <a:t>Norm (</a:t>
            </a:r>
            <a:r>
              <a:rPr lang="en-US" altLang="zh-CN" sz="1600" dirty="0" err="1">
                <a:effectLst/>
              </a:rPr>
              <a:t>LayerNorm</a:t>
            </a:r>
            <a:r>
              <a:rPr lang="en-US" altLang="zh-CN" sz="1600" dirty="0">
                <a:effectLst/>
              </a:rPr>
              <a:t>)</a:t>
            </a:r>
            <a:r>
              <a:rPr lang="zh-CN" altLang="en-US" sz="1600" dirty="0">
                <a:effectLst/>
              </a:rPr>
              <a:t>；</a:t>
            </a:r>
            <a:endParaRPr lang="en-US" altLang="zh-CN" sz="1600" dirty="0"/>
          </a:p>
          <a:p>
            <a:pPr marL="285750" indent="-285750" algn="just">
              <a:lnSpc>
                <a:spcPct val="150000"/>
              </a:lnSpc>
              <a:buFont typeface="Arial" panose="020B0604020202020204" pitchFamily="34" charset="0"/>
              <a:buChar char="•"/>
            </a:pPr>
            <a:r>
              <a:rPr lang="en-US" altLang="zh-CN" sz="1600" dirty="0">
                <a:effectLst/>
              </a:rPr>
              <a:t>Block</a:t>
            </a:r>
            <a:r>
              <a:rPr lang="en-US" altLang="zh-CN" sz="1600" baseline="-25000" dirty="0">
                <a:effectLst/>
              </a:rPr>
              <a:t>1</a:t>
            </a:r>
            <a:r>
              <a:rPr lang="zh-CN" altLang="en-US" sz="1600" dirty="0">
                <a:effectLst/>
              </a:rPr>
              <a:t>～</a:t>
            </a:r>
            <a:r>
              <a:rPr lang="en-US" altLang="zh-CN" sz="1600" dirty="0">
                <a:effectLst/>
              </a:rPr>
              <a:t>Block</a:t>
            </a:r>
            <a:r>
              <a:rPr lang="en-US" altLang="zh-CN" sz="1600" baseline="-25000" dirty="0">
                <a:effectLst/>
              </a:rPr>
              <a:t>N-1</a:t>
            </a:r>
            <a:r>
              <a:rPr lang="zh-CN" altLang="en-US" sz="1600" dirty="0">
                <a:effectLst/>
              </a:rPr>
              <a:t>的输出：输入到下个</a:t>
            </a:r>
            <a:r>
              <a:rPr lang="en-US" altLang="zh-CN" sz="1600" dirty="0">
                <a:effectLst/>
              </a:rPr>
              <a:t>Block</a:t>
            </a:r>
            <a:r>
              <a:rPr lang="zh-CN" altLang="en-US" sz="1600" dirty="0">
                <a:effectLst/>
              </a:rPr>
              <a:t>；</a:t>
            </a:r>
            <a:endParaRPr lang="en-US" altLang="zh-CN" sz="1600" dirty="0">
              <a:effectLst/>
            </a:endParaRPr>
          </a:p>
          <a:p>
            <a:pPr marL="285750" indent="-285750" algn="just">
              <a:lnSpc>
                <a:spcPct val="150000"/>
              </a:lnSpc>
              <a:buFont typeface="Arial" panose="020B0604020202020204" pitchFamily="34" charset="0"/>
              <a:buChar char="•"/>
            </a:pPr>
            <a:r>
              <a:rPr lang="en-US" altLang="zh-CN" sz="1600" dirty="0">
                <a:effectLst/>
              </a:rPr>
              <a:t>Block</a:t>
            </a:r>
            <a:r>
              <a:rPr lang="en-US" altLang="zh-CN" sz="1600" baseline="-25000" dirty="0"/>
              <a:t>N</a:t>
            </a:r>
            <a:r>
              <a:rPr lang="zh-CN" altLang="en-US" sz="1600" dirty="0">
                <a:effectLst/>
              </a:rPr>
              <a:t>的输出：输入到解码器的各层中。</a:t>
            </a:r>
            <a:endParaRPr kumimoji="1" lang="zh-CN" altLang="en-US" sz="1600" dirty="0"/>
          </a:p>
        </p:txBody>
      </p:sp>
      <p:sp>
        <p:nvSpPr>
          <p:cNvPr id="78" name="文本框 77">
            <a:extLst>
              <a:ext uri="{FF2B5EF4-FFF2-40B4-BE49-F238E27FC236}">
                <a16:creationId xmlns:a16="http://schemas.microsoft.com/office/drawing/2014/main" id="{81B16F9A-B243-5A62-9BF5-08419D7A18F5}"/>
              </a:ext>
            </a:extLst>
          </p:cNvPr>
          <p:cNvSpPr txBox="1"/>
          <p:nvPr/>
        </p:nvSpPr>
        <p:spPr>
          <a:xfrm>
            <a:off x="7445540" y="1031926"/>
            <a:ext cx="4746460" cy="5594673"/>
          </a:xfrm>
          <a:prstGeom prst="rect">
            <a:avLst/>
          </a:prstGeom>
          <a:noFill/>
        </p:spPr>
        <p:txBody>
          <a:bodyPr wrap="square" rtlCol="0">
            <a:spAutoFit/>
          </a:bodyPr>
          <a:lstStyle/>
          <a:p>
            <a:pPr algn="ctr">
              <a:lnSpc>
                <a:spcPct val="150000"/>
              </a:lnSpc>
            </a:pPr>
            <a:r>
              <a:rPr lang="zh-CN" altLang="en-US" sz="1600" b="1" dirty="0">
                <a:solidFill>
                  <a:srgbClr val="0070C0"/>
                </a:solidFill>
              </a:rPr>
              <a:t>解</a:t>
            </a:r>
            <a:r>
              <a:rPr lang="zh-CN" altLang="en-US" sz="1600" b="1" dirty="0">
                <a:solidFill>
                  <a:srgbClr val="0070C0"/>
                </a:solidFill>
                <a:effectLst/>
              </a:rPr>
              <a:t>码器</a:t>
            </a:r>
            <a:endParaRPr lang="en-US" altLang="zh-CN" sz="1600" b="1" dirty="0">
              <a:solidFill>
                <a:srgbClr val="0070C0"/>
              </a:solidFill>
              <a:effectLst/>
            </a:endParaRPr>
          </a:p>
          <a:p>
            <a:pPr algn="ctr">
              <a:lnSpc>
                <a:spcPct val="150000"/>
              </a:lnSpc>
            </a:pPr>
            <a:endParaRPr lang="en-US" altLang="zh-CN" sz="1600" dirty="0"/>
          </a:p>
          <a:p>
            <a:pPr marL="285750" indent="-285750" algn="just">
              <a:lnSpc>
                <a:spcPct val="150000"/>
              </a:lnSpc>
              <a:buFont typeface="Arial" panose="020B0604020202020204" pitchFamily="34" charset="0"/>
              <a:buChar char="•"/>
            </a:pPr>
            <a:r>
              <a:rPr lang="zh-CN" altLang="en-US" sz="1600" dirty="0">
                <a:effectLst/>
              </a:rPr>
              <a:t>由</a:t>
            </a:r>
            <a:r>
              <a:rPr lang="en-US" altLang="zh-CN" sz="1600" dirty="0">
                <a:effectLst/>
              </a:rPr>
              <a:t>N</a:t>
            </a:r>
            <a:r>
              <a:rPr lang="zh-CN" altLang="en-US" sz="1600" dirty="0">
                <a:effectLst/>
              </a:rPr>
              <a:t>个</a:t>
            </a:r>
            <a:r>
              <a:rPr lang="en-US" altLang="zh-CN" sz="1600" dirty="0">
                <a:effectLst/>
              </a:rPr>
              <a:t>block</a:t>
            </a:r>
            <a:r>
              <a:rPr lang="zh-CN" altLang="en-US" sz="1600" dirty="0">
                <a:effectLst/>
              </a:rPr>
              <a:t>堆叠而成；</a:t>
            </a:r>
            <a:endParaRPr lang="en-US" altLang="zh-CN" sz="1600" dirty="0"/>
          </a:p>
          <a:p>
            <a:pPr marL="285750" indent="-285750" algn="just">
              <a:lnSpc>
                <a:spcPct val="150000"/>
              </a:lnSpc>
              <a:buFont typeface="Arial" panose="020B0604020202020204" pitchFamily="34" charset="0"/>
              <a:buChar char="•"/>
            </a:pPr>
            <a:r>
              <a:rPr lang="zh-CN" altLang="en-US" sz="1600" dirty="0">
                <a:effectLst/>
              </a:rPr>
              <a:t>每个</a:t>
            </a:r>
            <a:r>
              <a:rPr lang="en-US" altLang="zh-CN" sz="1600" dirty="0">
                <a:effectLst/>
              </a:rPr>
              <a:t>block</a:t>
            </a:r>
            <a:r>
              <a:rPr lang="zh-CN" altLang="en-US" sz="1600" dirty="0">
                <a:effectLst/>
              </a:rPr>
              <a:t>有三层：</a:t>
            </a:r>
            <a:endParaRPr lang="en-US" altLang="zh-CN" sz="1600" dirty="0">
              <a:effectLst/>
            </a:endParaRPr>
          </a:p>
          <a:p>
            <a:pPr marL="742950" lvl="1" indent="-285750" algn="just">
              <a:lnSpc>
                <a:spcPct val="150000"/>
              </a:lnSpc>
              <a:buFont typeface="Arial" panose="020B0604020202020204" pitchFamily="34" charset="0"/>
              <a:buChar char="•"/>
            </a:pPr>
            <a:r>
              <a:rPr lang="en-US" altLang="zh-CN" sz="1600" dirty="0"/>
              <a:t>Masked</a:t>
            </a:r>
            <a:r>
              <a:rPr lang="zh-CN" altLang="en-US" sz="1600" dirty="0"/>
              <a:t> </a:t>
            </a:r>
            <a:r>
              <a:rPr lang="en-US" altLang="zh-CN" sz="1600" dirty="0">
                <a:effectLst/>
              </a:rPr>
              <a:t>Multi-Head</a:t>
            </a:r>
            <a:r>
              <a:rPr lang="zh-CN" altLang="en-US" sz="1600" dirty="0">
                <a:effectLst/>
              </a:rPr>
              <a:t> </a:t>
            </a:r>
            <a:r>
              <a:rPr lang="en-US" altLang="zh-CN" sz="1600" dirty="0">
                <a:effectLst/>
              </a:rPr>
              <a:t>Attention (Self-Attention)</a:t>
            </a:r>
          </a:p>
          <a:p>
            <a:pPr lvl="1" algn="just">
              <a:lnSpc>
                <a:spcPct val="150000"/>
              </a:lnSpc>
            </a:pPr>
            <a:r>
              <a:rPr lang="zh-CN" altLang="en-US" sz="1600" dirty="0"/>
              <a:t>     </a:t>
            </a:r>
            <a:r>
              <a:rPr lang="en-US" altLang="zh-CN" sz="1600" dirty="0">
                <a:effectLst/>
              </a:rPr>
              <a:t>+</a:t>
            </a:r>
            <a:r>
              <a:rPr lang="zh-CN" altLang="en-US" sz="1600" dirty="0">
                <a:effectLst/>
              </a:rPr>
              <a:t> </a:t>
            </a:r>
            <a:r>
              <a:rPr lang="en-US" altLang="zh-CN" sz="1600" dirty="0">
                <a:effectLst/>
              </a:rPr>
              <a:t>Add (Residual</a:t>
            </a:r>
            <a:r>
              <a:rPr lang="zh-CN" altLang="en-US" sz="1600" dirty="0">
                <a:effectLst/>
              </a:rPr>
              <a:t> </a:t>
            </a:r>
            <a:r>
              <a:rPr lang="en-US" altLang="zh-CN" sz="1600" dirty="0">
                <a:effectLst/>
              </a:rPr>
              <a:t>Connection)</a:t>
            </a:r>
            <a:r>
              <a:rPr lang="zh-CN" altLang="en-US" sz="1600" dirty="0">
                <a:effectLst/>
              </a:rPr>
              <a:t> </a:t>
            </a:r>
            <a:endParaRPr lang="en-US" altLang="zh-CN" sz="1600" dirty="0">
              <a:effectLst/>
            </a:endParaRPr>
          </a:p>
          <a:p>
            <a:pPr lvl="1" algn="just">
              <a:lnSpc>
                <a:spcPct val="150000"/>
              </a:lnSpc>
            </a:pPr>
            <a:r>
              <a:rPr lang="zh-CN" altLang="en-US" sz="1600" dirty="0">
                <a:effectLst/>
              </a:rPr>
              <a:t>     </a:t>
            </a:r>
            <a:r>
              <a:rPr lang="en-US" altLang="zh-CN" sz="1600" dirty="0">
                <a:effectLst/>
              </a:rPr>
              <a:t>+</a:t>
            </a:r>
            <a:r>
              <a:rPr lang="zh-CN" altLang="en-US" sz="1600" dirty="0">
                <a:effectLst/>
              </a:rPr>
              <a:t> </a:t>
            </a:r>
            <a:r>
              <a:rPr lang="en-US" altLang="zh-CN" sz="1600" dirty="0">
                <a:effectLst/>
              </a:rPr>
              <a:t>Norm (</a:t>
            </a:r>
            <a:r>
              <a:rPr lang="en-US" altLang="zh-CN" sz="1600" dirty="0" err="1">
                <a:effectLst/>
              </a:rPr>
              <a:t>LayerNorm</a:t>
            </a:r>
            <a:r>
              <a:rPr lang="en-US" altLang="zh-CN" sz="1600" dirty="0">
                <a:effectLst/>
              </a:rPr>
              <a:t>)</a:t>
            </a:r>
            <a:r>
              <a:rPr lang="zh-CN" altLang="en-US" sz="1600" dirty="0">
                <a:effectLst/>
              </a:rPr>
              <a:t>；</a:t>
            </a:r>
            <a:endParaRPr lang="en-US" altLang="zh-CN" sz="1600" dirty="0">
              <a:effectLst/>
            </a:endParaRPr>
          </a:p>
          <a:p>
            <a:pPr marL="742950" lvl="1" indent="-285750" algn="just">
              <a:lnSpc>
                <a:spcPct val="150000"/>
              </a:lnSpc>
              <a:buFont typeface="Arial" panose="020B0604020202020204" pitchFamily="34" charset="0"/>
              <a:buChar char="•"/>
            </a:pPr>
            <a:r>
              <a:rPr lang="en-US" altLang="zh-CN" sz="1600" dirty="0">
                <a:effectLst/>
              </a:rPr>
              <a:t>Multi-Head</a:t>
            </a:r>
            <a:r>
              <a:rPr lang="zh-CN" altLang="en-US" sz="1600" dirty="0">
                <a:effectLst/>
              </a:rPr>
              <a:t> </a:t>
            </a:r>
            <a:r>
              <a:rPr lang="en-US" altLang="zh-CN" sz="1600" dirty="0">
                <a:effectLst/>
              </a:rPr>
              <a:t>Attention (Co-Attention)</a:t>
            </a:r>
          </a:p>
          <a:p>
            <a:pPr lvl="1" algn="just">
              <a:lnSpc>
                <a:spcPct val="150000"/>
              </a:lnSpc>
            </a:pPr>
            <a:r>
              <a:rPr lang="zh-CN" altLang="en-US" sz="1600" dirty="0"/>
              <a:t>     </a:t>
            </a:r>
            <a:r>
              <a:rPr lang="en-US" altLang="zh-CN" sz="1600" dirty="0">
                <a:effectLst/>
              </a:rPr>
              <a:t>+</a:t>
            </a:r>
            <a:r>
              <a:rPr lang="zh-CN" altLang="en-US" sz="1600" dirty="0">
                <a:effectLst/>
              </a:rPr>
              <a:t> </a:t>
            </a:r>
            <a:r>
              <a:rPr lang="en-US" altLang="zh-CN" sz="1600" dirty="0">
                <a:effectLst/>
              </a:rPr>
              <a:t>Add (Residual</a:t>
            </a:r>
            <a:r>
              <a:rPr lang="zh-CN" altLang="en-US" sz="1600" dirty="0">
                <a:effectLst/>
              </a:rPr>
              <a:t> </a:t>
            </a:r>
            <a:r>
              <a:rPr lang="en-US" altLang="zh-CN" sz="1600" dirty="0">
                <a:effectLst/>
              </a:rPr>
              <a:t>Connection)</a:t>
            </a:r>
            <a:r>
              <a:rPr lang="zh-CN" altLang="en-US" sz="1600" dirty="0">
                <a:effectLst/>
              </a:rPr>
              <a:t> </a:t>
            </a:r>
            <a:endParaRPr lang="en-US" altLang="zh-CN" sz="1600" dirty="0">
              <a:effectLst/>
            </a:endParaRPr>
          </a:p>
          <a:p>
            <a:pPr lvl="1" algn="just">
              <a:lnSpc>
                <a:spcPct val="150000"/>
              </a:lnSpc>
            </a:pPr>
            <a:r>
              <a:rPr lang="zh-CN" altLang="en-US" sz="1600" dirty="0">
                <a:effectLst/>
              </a:rPr>
              <a:t>     </a:t>
            </a:r>
            <a:r>
              <a:rPr lang="en-US" altLang="zh-CN" sz="1600" dirty="0">
                <a:effectLst/>
              </a:rPr>
              <a:t>+</a:t>
            </a:r>
            <a:r>
              <a:rPr lang="zh-CN" altLang="en-US" sz="1600" dirty="0">
                <a:effectLst/>
              </a:rPr>
              <a:t> </a:t>
            </a:r>
            <a:r>
              <a:rPr lang="en-US" altLang="zh-CN" sz="1600" dirty="0">
                <a:effectLst/>
              </a:rPr>
              <a:t>Norm (</a:t>
            </a:r>
            <a:r>
              <a:rPr lang="en-US" altLang="zh-CN" sz="1600" dirty="0" err="1">
                <a:effectLst/>
              </a:rPr>
              <a:t>LayerNorm</a:t>
            </a:r>
            <a:r>
              <a:rPr lang="en-US" altLang="zh-CN" sz="1600" dirty="0">
                <a:effectLst/>
              </a:rPr>
              <a:t>)</a:t>
            </a:r>
            <a:r>
              <a:rPr lang="zh-CN" altLang="en-US" sz="1600" dirty="0">
                <a:effectLst/>
              </a:rPr>
              <a:t>；</a:t>
            </a:r>
            <a:endParaRPr lang="en-US" altLang="zh-CN" sz="1600" dirty="0">
              <a:effectLst/>
            </a:endParaRPr>
          </a:p>
          <a:p>
            <a:pPr marL="742950" lvl="1" indent="-285750" algn="just">
              <a:lnSpc>
                <a:spcPct val="150000"/>
              </a:lnSpc>
              <a:buFont typeface="Arial" panose="020B0604020202020204" pitchFamily="34" charset="0"/>
              <a:buChar char="•"/>
            </a:pPr>
            <a:r>
              <a:rPr lang="en-US" altLang="zh-CN" sz="1600" dirty="0">
                <a:effectLst/>
              </a:rPr>
              <a:t>Feed Forward </a:t>
            </a:r>
          </a:p>
          <a:p>
            <a:pPr lvl="1" algn="just">
              <a:lnSpc>
                <a:spcPct val="150000"/>
              </a:lnSpc>
            </a:pPr>
            <a:r>
              <a:rPr lang="zh-CN" altLang="en-US" sz="1600" dirty="0">
                <a:effectLst/>
              </a:rPr>
              <a:t>     </a:t>
            </a:r>
            <a:r>
              <a:rPr lang="en-US" altLang="zh-CN" sz="1600" dirty="0">
                <a:effectLst/>
              </a:rPr>
              <a:t>+</a:t>
            </a:r>
            <a:r>
              <a:rPr lang="zh-CN" altLang="en-US" sz="1600" dirty="0">
                <a:effectLst/>
              </a:rPr>
              <a:t> </a:t>
            </a:r>
            <a:r>
              <a:rPr lang="en-US" altLang="zh-CN" sz="1600" dirty="0">
                <a:effectLst/>
              </a:rPr>
              <a:t>Add (Residual</a:t>
            </a:r>
            <a:r>
              <a:rPr lang="zh-CN" altLang="en-US" sz="1600" dirty="0">
                <a:effectLst/>
              </a:rPr>
              <a:t> </a:t>
            </a:r>
            <a:r>
              <a:rPr lang="en-US" altLang="zh-CN" sz="1600" dirty="0">
                <a:effectLst/>
              </a:rPr>
              <a:t>Connection)</a:t>
            </a:r>
            <a:r>
              <a:rPr lang="zh-CN" altLang="en-US" sz="1600" dirty="0">
                <a:effectLst/>
              </a:rPr>
              <a:t> </a:t>
            </a:r>
            <a:endParaRPr lang="en-US" altLang="zh-CN" sz="1600" dirty="0">
              <a:effectLst/>
            </a:endParaRPr>
          </a:p>
          <a:p>
            <a:pPr lvl="1" algn="just">
              <a:lnSpc>
                <a:spcPct val="150000"/>
              </a:lnSpc>
            </a:pPr>
            <a:r>
              <a:rPr lang="zh-CN" altLang="en-US" sz="1600" dirty="0"/>
              <a:t>     </a:t>
            </a:r>
            <a:r>
              <a:rPr lang="en-US" altLang="zh-CN" sz="1600" dirty="0">
                <a:effectLst/>
              </a:rPr>
              <a:t>+</a:t>
            </a:r>
            <a:r>
              <a:rPr lang="zh-CN" altLang="en-US" sz="1600" dirty="0">
                <a:effectLst/>
              </a:rPr>
              <a:t> </a:t>
            </a:r>
            <a:r>
              <a:rPr lang="en-US" altLang="zh-CN" sz="1600" dirty="0">
                <a:effectLst/>
              </a:rPr>
              <a:t>Norm (</a:t>
            </a:r>
            <a:r>
              <a:rPr lang="en-US" altLang="zh-CN" sz="1600" dirty="0" err="1">
                <a:effectLst/>
              </a:rPr>
              <a:t>LayerNorm</a:t>
            </a:r>
            <a:r>
              <a:rPr lang="en-US" altLang="zh-CN" sz="1600" dirty="0">
                <a:effectLst/>
              </a:rPr>
              <a:t>)</a:t>
            </a:r>
            <a:r>
              <a:rPr lang="zh-CN" altLang="en-US" sz="1600" dirty="0">
                <a:effectLst/>
              </a:rPr>
              <a:t>；</a:t>
            </a:r>
            <a:endParaRPr lang="en-US" altLang="zh-CN" sz="1600" dirty="0"/>
          </a:p>
          <a:p>
            <a:pPr marL="285750" indent="-285750" algn="just">
              <a:lnSpc>
                <a:spcPct val="150000"/>
              </a:lnSpc>
              <a:buFont typeface="Arial" panose="020B0604020202020204" pitchFamily="34" charset="0"/>
              <a:buChar char="•"/>
            </a:pPr>
            <a:r>
              <a:rPr lang="en-US" altLang="zh-CN" sz="1600" dirty="0">
                <a:effectLst/>
              </a:rPr>
              <a:t>Block</a:t>
            </a:r>
            <a:r>
              <a:rPr lang="en-US" altLang="zh-CN" sz="1600" baseline="-25000" dirty="0">
                <a:effectLst/>
              </a:rPr>
              <a:t>1</a:t>
            </a:r>
            <a:r>
              <a:rPr lang="zh-CN" altLang="en-US" sz="1600" dirty="0">
                <a:effectLst/>
              </a:rPr>
              <a:t>～</a:t>
            </a:r>
            <a:r>
              <a:rPr lang="en-US" altLang="zh-CN" sz="1600" dirty="0">
                <a:effectLst/>
              </a:rPr>
              <a:t>Block</a:t>
            </a:r>
            <a:r>
              <a:rPr lang="en-US" altLang="zh-CN" sz="1600" baseline="-25000" dirty="0">
                <a:effectLst/>
              </a:rPr>
              <a:t>N-1</a:t>
            </a:r>
            <a:r>
              <a:rPr lang="zh-CN" altLang="en-US" sz="1600" dirty="0">
                <a:effectLst/>
              </a:rPr>
              <a:t>的输出：输入到下个</a:t>
            </a:r>
            <a:r>
              <a:rPr lang="en-US" altLang="zh-CN" sz="1600" dirty="0">
                <a:effectLst/>
              </a:rPr>
              <a:t>Block</a:t>
            </a:r>
            <a:r>
              <a:rPr lang="zh-CN" altLang="en-US" sz="1600" dirty="0">
                <a:effectLst/>
              </a:rPr>
              <a:t>；</a:t>
            </a:r>
            <a:endParaRPr lang="en-US" altLang="zh-CN" sz="1600" dirty="0">
              <a:effectLst/>
            </a:endParaRPr>
          </a:p>
          <a:p>
            <a:pPr marL="285750" indent="-285750" algn="just">
              <a:lnSpc>
                <a:spcPct val="150000"/>
              </a:lnSpc>
              <a:buFont typeface="Arial" panose="020B0604020202020204" pitchFamily="34" charset="0"/>
              <a:buChar char="•"/>
            </a:pPr>
            <a:r>
              <a:rPr lang="en-US" altLang="zh-CN" sz="1600" dirty="0">
                <a:effectLst/>
              </a:rPr>
              <a:t>Block</a:t>
            </a:r>
            <a:r>
              <a:rPr lang="en-US" altLang="zh-CN" sz="1600" baseline="-25000" dirty="0"/>
              <a:t>N</a:t>
            </a:r>
            <a:r>
              <a:rPr lang="zh-CN" altLang="en-US" sz="1600" dirty="0">
                <a:effectLst/>
              </a:rPr>
              <a:t>的输出：输入到后续的</a:t>
            </a:r>
            <a:r>
              <a:rPr lang="en-US" altLang="zh-CN" sz="1600" dirty="0">
                <a:effectLst/>
              </a:rPr>
              <a:t>Linear</a:t>
            </a:r>
            <a:r>
              <a:rPr lang="zh-CN" altLang="en-US" sz="1600" dirty="0">
                <a:effectLst/>
              </a:rPr>
              <a:t>层中。</a:t>
            </a:r>
            <a:endParaRPr kumimoji="1" lang="zh-CN" altLang="en-US" sz="1600" dirty="0"/>
          </a:p>
        </p:txBody>
      </p:sp>
      <p:sp>
        <p:nvSpPr>
          <p:cNvPr id="79" name="矩形 78">
            <a:extLst>
              <a:ext uri="{FF2B5EF4-FFF2-40B4-BE49-F238E27FC236}">
                <a16:creationId xmlns:a16="http://schemas.microsoft.com/office/drawing/2014/main" id="{3BAD5F35-3330-41B7-6FE8-FBD7680E33DF}"/>
              </a:ext>
            </a:extLst>
          </p:cNvPr>
          <p:cNvSpPr/>
          <p:nvPr/>
        </p:nvSpPr>
        <p:spPr>
          <a:xfrm>
            <a:off x="4123006" y="4925290"/>
            <a:ext cx="3322533" cy="38446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0" name="矩形 79">
            <a:extLst>
              <a:ext uri="{FF2B5EF4-FFF2-40B4-BE49-F238E27FC236}">
                <a16:creationId xmlns:a16="http://schemas.microsoft.com/office/drawing/2014/main" id="{6DD867FE-73F3-410D-1E05-27F4366DA98B}"/>
              </a:ext>
            </a:extLst>
          </p:cNvPr>
          <p:cNvSpPr/>
          <p:nvPr/>
        </p:nvSpPr>
        <p:spPr>
          <a:xfrm>
            <a:off x="5981178" y="3680374"/>
            <a:ext cx="764088" cy="301548"/>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1" name="矩形 80">
            <a:extLst>
              <a:ext uri="{FF2B5EF4-FFF2-40B4-BE49-F238E27FC236}">
                <a16:creationId xmlns:a16="http://schemas.microsoft.com/office/drawing/2014/main" id="{D0FD044E-BB67-29CC-0A6C-25716928D288}"/>
              </a:ext>
            </a:extLst>
          </p:cNvPr>
          <p:cNvSpPr/>
          <p:nvPr/>
        </p:nvSpPr>
        <p:spPr>
          <a:xfrm>
            <a:off x="5917956" y="1828609"/>
            <a:ext cx="877414" cy="58891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2" name="矩形 81">
            <a:extLst>
              <a:ext uri="{FF2B5EF4-FFF2-40B4-BE49-F238E27FC236}">
                <a16:creationId xmlns:a16="http://schemas.microsoft.com/office/drawing/2014/main" id="{FD10A5D6-9B28-BFD0-B7A7-9677FB770FCB}"/>
              </a:ext>
            </a:extLst>
          </p:cNvPr>
          <p:cNvSpPr/>
          <p:nvPr/>
        </p:nvSpPr>
        <p:spPr>
          <a:xfrm>
            <a:off x="4717657" y="3279269"/>
            <a:ext cx="898216" cy="20612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3" name="矩形 82">
            <a:extLst>
              <a:ext uri="{FF2B5EF4-FFF2-40B4-BE49-F238E27FC236}">
                <a16:creationId xmlns:a16="http://schemas.microsoft.com/office/drawing/2014/main" id="{632451EB-ACC9-FAC3-25CF-C013B1D1B34E}"/>
              </a:ext>
            </a:extLst>
          </p:cNvPr>
          <p:cNvSpPr/>
          <p:nvPr/>
        </p:nvSpPr>
        <p:spPr>
          <a:xfrm>
            <a:off x="4738439" y="5306288"/>
            <a:ext cx="2077713" cy="38446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198327679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67010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工作流程</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7</a:t>
            </a:fld>
            <a:endParaRPr lang="en-US"/>
          </a:p>
        </p:txBody>
      </p:sp>
      <p:sp>
        <p:nvSpPr>
          <p:cNvPr id="8" name="文本框 7">
            <a:extLst>
              <a:ext uri="{FF2B5EF4-FFF2-40B4-BE49-F238E27FC236}">
                <a16:creationId xmlns:a16="http://schemas.microsoft.com/office/drawing/2014/main" id="{C49D8B86-5A58-6EE4-CB4E-C94FE7FDB76E}"/>
              </a:ext>
            </a:extLst>
          </p:cNvPr>
          <p:cNvSpPr txBox="1"/>
          <p:nvPr/>
        </p:nvSpPr>
        <p:spPr>
          <a:xfrm>
            <a:off x="71754" y="961439"/>
            <a:ext cx="1871345" cy="464871"/>
          </a:xfrm>
          <a:prstGeom prst="rect">
            <a:avLst/>
          </a:prstGeom>
          <a:noFill/>
        </p:spPr>
        <p:txBody>
          <a:bodyPr wrap="square">
            <a:spAutoFit/>
          </a:bodyPr>
          <a:lstStyle/>
          <a:p>
            <a:pPr>
              <a:lnSpc>
                <a:spcPct val="150000"/>
              </a:lnSpc>
            </a:pPr>
            <a:r>
              <a:rPr lang="en-US" altLang="zh-CN" sz="1800" b="1" dirty="0">
                <a:solidFill>
                  <a:srgbClr val="0070C0"/>
                </a:solidFill>
                <a:effectLst/>
              </a:rPr>
              <a:t>Word</a:t>
            </a:r>
            <a:r>
              <a:rPr lang="zh-CN" altLang="en-US" b="1" dirty="0">
                <a:solidFill>
                  <a:srgbClr val="0070C0"/>
                </a:solidFill>
              </a:rPr>
              <a:t> </a:t>
            </a:r>
            <a:r>
              <a:rPr lang="en-US" altLang="zh-CN" sz="1800" b="1" dirty="0">
                <a:solidFill>
                  <a:srgbClr val="0070C0"/>
                </a:solidFill>
                <a:effectLst/>
              </a:rPr>
              <a:t>Embedding</a:t>
            </a:r>
          </a:p>
        </p:txBody>
      </p:sp>
      <p:pic>
        <p:nvPicPr>
          <p:cNvPr id="9" name="Picture 4">
            <a:extLst>
              <a:ext uri="{FF2B5EF4-FFF2-40B4-BE49-F238E27FC236}">
                <a16:creationId xmlns:a16="http://schemas.microsoft.com/office/drawing/2014/main" id="{B9F1EC6A-4DB7-1094-CBBB-46F0A1420DD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46326" y="1425676"/>
            <a:ext cx="7899347" cy="5066842"/>
          </a:xfrm>
          <a:prstGeom prst="rect">
            <a:avLst/>
          </a:prstGeom>
          <a:noFill/>
          <a:extLst>
            <a:ext uri="{909E8E84-426E-40DD-AFC4-6F175D3DCCD1}">
              <a14:hiddenFill xmlns:a14="http://schemas.microsoft.com/office/drawing/2010/main">
                <a:solidFill>
                  <a:srgbClr val="FFFFFF"/>
                </a:solidFill>
              </a14:hiddenFill>
            </a:ext>
          </a:extLst>
        </p:spPr>
      </p:pic>
      <p:sp>
        <p:nvSpPr>
          <p:cNvPr id="10" name="矩形 9">
            <a:extLst>
              <a:ext uri="{FF2B5EF4-FFF2-40B4-BE49-F238E27FC236}">
                <a16:creationId xmlns:a16="http://schemas.microsoft.com/office/drawing/2014/main" id="{017E8751-3A7C-4E52-03BB-D47663110917}"/>
              </a:ext>
            </a:extLst>
          </p:cNvPr>
          <p:cNvSpPr/>
          <p:nvPr/>
        </p:nvSpPr>
        <p:spPr>
          <a:xfrm>
            <a:off x="2222526" y="1425676"/>
            <a:ext cx="7717887" cy="4001730"/>
          </a:xfrm>
          <a:prstGeom prst="rect">
            <a:avLst/>
          </a:prstGeom>
          <a:solidFill>
            <a:schemeClr val="accent3">
              <a:lumMod val="20000"/>
              <a:lumOff val="80000"/>
              <a:alpha val="35000"/>
            </a:schemeClr>
          </a:solidFill>
          <a:ln w="28575">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1" name="矩形 10">
            <a:extLst>
              <a:ext uri="{FF2B5EF4-FFF2-40B4-BE49-F238E27FC236}">
                <a16:creationId xmlns:a16="http://schemas.microsoft.com/office/drawing/2014/main" id="{A6430B57-3D61-F12D-6DCB-2D424990891A}"/>
              </a:ext>
            </a:extLst>
          </p:cNvPr>
          <p:cNvSpPr/>
          <p:nvPr/>
        </p:nvSpPr>
        <p:spPr>
          <a:xfrm>
            <a:off x="2131795" y="5579807"/>
            <a:ext cx="7899347" cy="912712"/>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289268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67010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工作流程</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p:txBody>
          <a:bodyPr/>
          <a:lstStyle/>
          <a:p>
            <a:fld id="{8B072E7F-FB13-4E5C-AA2E-76722510F6F9}" type="slidenum">
              <a:rPr lang="en-US" smtClean="0"/>
              <a:t>8</a:t>
            </a:fld>
            <a:endParaRPr lang="en-US"/>
          </a:p>
        </p:txBody>
      </p:sp>
      <p:pic>
        <p:nvPicPr>
          <p:cNvPr id="7" name="图片 6">
            <a:extLst>
              <a:ext uri="{FF2B5EF4-FFF2-40B4-BE49-F238E27FC236}">
                <a16:creationId xmlns:a16="http://schemas.microsoft.com/office/drawing/2014/main" id="{08A81D22-E1C6-7E81-E805-7F1539CE044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45541" y="1838711"/>
            <a:ext cx="3322534" cy="4856010"/>
          </a:xfrm>
          <a:prstGeom prst="rect">
            <a:avLst/>
          </a:prstGeom>
          <a:effectLst/>
        </p:spPr>
      </p:pic>
      <p:sp>
        <p:nvSpPr>
          <p:cNvPr id="8" name="文本框 7">
            <a:extLst>
              <a:ext uri="{FF2B5EF4-FFF2-40B4-BE49-F238E27FC236}">
                <a16:creationId xmlns:a16="http://schemas.microsoft.com/office/drawing/2014/main" id="{6ED16BEC-2DFF-CFEA-D018-6CC72E64ADFE}"/>
              </a:ext>
            </a:extLst>
          </p:cNvPr>
          <p:cNvSpPr txBox="1"/>
          <p:nvPr/>
        </p:nvSpPr>
        <p:spPr>
          <a:xfrm>
            <a:off x="71754" y="961439"/>
            <a:ext cx="4063828" cy="465448"/>
          </a:xfrm>
          <a:prstGeom prst="rect">
            <a:avLst/>
          </a:prstGeom>
          <a:noFill/>
        </p:spPr>
        <p:txBody>
          <a:bodyPr wrap="square">
            <a:spAutoFit/>
          </a:bodyPr>
          <a:lstStyle/>
          <a:p>
            <a:pPr>
              <a:lnSpc>
                <a:spcPct val="150000"/>
              </a:lnSpc>
            </a:pPr>
            <a:r>
              <a:rPr lang="zh-CN" altLang="en-US" sz="1800" b="1" dirty="0">
                <a:solidFill>
                  <a:srgbClr val="0070C0"/>
                </a:solidFill>
                <a:effectLst/>
              </a:rPr>
              <a:t>位置编码（</a:t>
            </a:r>
            <a:r>
              <a:rPr lang="en-US" altLang="zh-CN" sz="1800" b="1" dirty="0">
                <a:solidFill>
                  <a:srgbClr val="0070C0"/>
                </a:solidFill>
                <a:effectLst/>
              </a:rPr>
              <a:t>Positional</a:t>
            </a:r>
            <a:r>
              <a:rPr lang="zh-CN" altLang="en-US" sz="1800" b="1" dirty="0">
                <a:solidFill>
                  <a:srgbClr val="0070C0"/>
                </a:solidFill>
                <a:effectLst/>
              </a:rPr>
              <a:t> </a:t>
            </a:r>
            <a:r>
              <a:rPr lang="en-US" altLang="zh-CN" sz="1800" b="1" dirty="0">
                <a:solidFill>
                  <a:srgbClr val="0070C0"/>
                </a:solidFill>
                <a:effectLst/>
              </a:rPr>
              <a:t>Encoding</a:t>
            </a:r>
            <a:r>
              <a:rPr lang="zh-CN" altLang="en-US" sz="1800" b="1" dirty="0">
                <a:solidFill>
                  <a:srgbClr val="0070C0"/>
                </a:solidFill>
                <a:effectLst/>
              </a:rPr>
              <a:t>）</a:t>
            </a:r>
            <a:endParaRPr lang="en-US" altLang="zh-CN" sz="1800" b="1" dirty="0">
              <a:solidFill>
                <a:srgbClr val="0070C0"/>
              </a:solidFill>
              <a:effectLst/>
            </a:endParaRPr>
          </a:p>
        </p:txBody>
      </p:sp>
      <p:grpSp>
        <p:nvGrpSpPr>
          <p:cNvPr id="23" name="组合 22">
            <a:extLst>
              <a:ext uri="{FF2B5EF4-FFF2-40B4-BE49-F238E27FC236}">
                <a16:creationId xmlns:a16="http://schemas.microsoft.com/office/drawing/2014/main" id="{4725DF4D-CE73-549C-CC2E-7B5F6C207C08}"/>
              </a:ext>
            </a:extLst>
          </p:cNvPr>
          <p:cNvGrpSpPr/>
          <p:nvPr/>
        </p:nvGrpSpPr>
        <p:grpSpPr>
          <a:xfrm>
            <a:off x="4135582" y="1774881"/>
            <a:ext cx="7349544" cy="4518223"/>
            <a:chOff x="4135582" y="1774881"/>
            <a:chExt cx="7349544" cy="4518223"/>
          </a:xfrm>
        </p:grpSpPr>
        <p:pic>
          <p:nvPicPr>
            <p:cNvPr id="15364" name="Picture 4">
              <a:extLst>
                <a:ext uri="{FF2B5EF4-FFF2-40B4-BE49-F238E27FC236}">
                  <a16:creationId xmlns:a16="http://schemas.microsoft.com/office/drawing/2014/main" id="{46691188-6FF9-C41A-7554-18866782315C}"/>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35582" y="2240328"/>
              <a:ext cx="7349544" cy="4052776"/>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a:extLst>
                <a:ext uri="{FF2B5EF4-FFF2-40B4-BE49-F238E27FC236}">
                  <a16:creationId xmlns:a16="http://schemas.microsoft.com/office/drawing/2014/main" id="{161D3BE5-3B91-C90C-576C-91C727915ECF}"/>
                </a:ext>
              </a:extLst>
            </p:cNvPr>
            <p:cNvSpPr/>
            <p:nvPr/>
          </p:nvSpPr>
          <p:spPr>
            <a:xfrm>
              <a:off x="9880424" y="2333767"/>
              <a:ext cx="479545" cy="5459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4BB12D3C-25A9-0550-C10B-C5ABB7C84342}"/>
                </a:ext>
              </a:extLst>
            </p:cNvPr>
            <p:cNvSpPr/>
            <p:nvPr/>
          </p:nvSpPr>
          <p:spPr>
            <a:xfrm>
              <a:off x="9882094" y="3266096"/>
              <a:ext cx="479545" cy="5459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5" name="直线箭头连接符 14">
              <a:extLst>
                <a:ext uri="{FF2B5EF4-FFF2-40B4-BE49-F238E27FC236}">
                  <a16:creationId xmlns:a16="http://schemas.microsoft.com/office/drawing/2014/main" id="{AAF5AB46-BC1B-701C-E68C-51A182AC975D}"/>
                </a:ext>
              </a:extLst>
            </p:cNvPr>
            <p:cNvCxnSpPr>
              <a:cxnSpLocks/>
            </p:cNvCxnSpPr>
            <p:nvPr/>
          </p:nvCxnSpPr>
          <p:spPr>
            <a:xfrm>
              <a:off x="9879104" y="1774881"/>
              <a:ext cx="479545" cy="831841"/>
            </a:xfrm>
            <a:prstGeom prst="straightConnector1">
              <a:avLst/>
            </a:prstGeom>
            <a:ln w="28575">
              <a:solidFill>
                <a:srgbClr val="53586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线箭头连接符 18">
              <a:extLst>
                <a:ext uri="{FF2B5EF4-FFF2-40B4-BE49-F238E27FC236}">
                  <a16:creationId xmlns:a16="http://schemas.microsoft.com/office/drawing/2014/main" id="{8D1D6325-E62B-5BF3-1009-DC3C82A22724}"/>
                </a:ext>
              </a:extLst>
            </p:cNvPr>
            <p:cNvCxnSpPr>
              <a:cxnSpLocks/>
            </p:cNvCxnSpPr>
            <p:nvPr/>
          </p:nvCxnSpPr>
          <p:spPr>
            <a:xfrm>
              <a:off x="9879103" y="1774881"/>
              <a:ext cx="479546" cy="1764170"/>
            </a:xfrm>
            <a:prstGeom prst="straightConnector1">
              <a:avLst/>
            </a:prstGeom>
            <a:ln w="28575">
              <a:solidFill>
                <a:srgbClr val="53586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AAA1168A-D079-F747-4E90-814A548BA877}"/>
                </a:ext>
              </a:extLst>
            </p:cNvPr>
            <p:cNvSpPr/>
            <p:nvPr/>
          </p:nvSpPr>
          <p:spPr>
            <a:xfrm>
              <a:off x="9742427" y="1778859"/>
              <a:ext cx="479545" cy="54591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pic>
        <p:nvPicPr>
          <p:cNvPr id="25" name="图片 24">
            <a:extLst>
              <a:ext uri="{FF2B5EF4-FFF2-40B4-BE49-F238E27FC236}">
                <a16:creationId xmlns:a16="http://schemas.microsoft.com/office/drawing/2014/main" id="{60FF8CE4-CEA6-28D2-A660-B1DC525332F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400207" y="7329237"/>
            <a:ext cx="4491037" cy="1247510"/>
          </a:xfrm>
          <a:prstGeom prst="rect">
            <a:avLst/>
          </a:prstGeom>
        </p:spPr>
      </p:pic>
    </p:spTree>
    <p:extLst>
      <p:ext uri="{BB962C8B-B14F-4D97-AF65-F5344CB8AC3E}">
        <p14:creationId xmlns:p14="http://schemas.microsoft.com/office/powerpoint/2010/main" val="8317595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descr="timg"/>
          <p:cNvPicPr>
            <a:picLocks noChangeAspect="1"/>
          </p:cNvPicPr>
          <p:nvPr/>
        </p:nvPicPr>
        <p:blipFill>
          <a:blip r:embed="rId3"/>
          <a:stretch>
            <a:fillRect/>
          </a:stretch>
        </p:blipFill>
        <p:spPr>
          <a:xfrm>
            <a:off x="11146790" y="11430"/>
            <a:ext cx="973455" cy="973455"/>
          </a:xfrm>
          <a:prstGeom prst="rect">
            <a:avLst/>
          </a:prstGeom>
        </p:spPr>
      </p:pic>
      <p:cxnSp>
        <p:nvCxnSpPr>
          <p:cNvPr id="16" name="直线连接符 15">
            <a:extLst>
              <a:ext uri="{FF2B5EF4-FFF2-40B4-BE49-F238E27FC236}">
                <a16:creationId xmlns:a16="http://schemas.microsoft.com/office/drawing/2014/main" id="{DC5E33E5-6B0F-B757-26F5-769653005F09}"/>
              </a:ext>
            </a:extLst>
          </p:cNvPr>
          <p:cNvCxnSpPr>
            <a:cxnSpLocks/>
          </p:cNvCxnSpPr>
          <p:nvPr/>
        </p:nvCxnSpPr>
        <p:spPr>
          <a:xfrm>
            <a:off x="71755" y="961439"/>
            <a:ext cx="11075035"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5E9DE4E3-FDCA-31C5-5786-AF02969AF1B3}"/>
              </a:ext>
            </a:extLst>
          </p:cNvPr>
          <p:cNvSpPr txBox="1"/>
          <p:nvPr/>
        </p:nvSpPr>
        <p:spPr>
          <a:xfrm>
            <a:off x="71755" y="365482"/>
            <a:ext cx="3670107" cy="523220"/>
          </a:xfrm>
          <a:prstGeom prst="rect">
            <a:avLst/>
          </a:prstGeom>
          <a:noFill/>
        </p:spPr>
        <p:txBody>
          <a:bodyPr wrap="none" rtlCol="0">
            <a:spAutoFit/>
          </a:bodyPr>
          <a:lstStyle/>
          <a:p>
            <a:r>
              <a:rPr kumimoji="1" lang="en-US" altLang="zh-CN" sz="2800" b="1" dirty="0">
                <a:latin typeface="Times New Roman" panose="02020603050405020304" pitchFamily="18" charset="0"/>
                <a:cs typeface="Times New Roman" panose="02020603050405020304" pitchFamily="18" charset="0"/>
              </a:rPr>
              <a:t>Transformer</a:t>
            </a:r>
            <a:r>
              <a:rPr kumimoji="1" lang="zh-CN" altLang="en-US" sz="2800" b="1" dirty="0">
                <a:latin typeface="Times New Roman" panose="02020603050405020304" pitchFamily="18" charset="0"/>
                <a:cs typeface="Times New Roman" panose="02020603050405020304" pitchFamily="18" charset="0"/>
              </a:rPr>
              <a:t> 工作流程</a:t>
            </a:r>
            <a:endParaRPr kumimoji="1" lang="en-US" altLang="zh-CN" sz="2800" b="1" dirty="0">
              <a:latin typeface="Times New Roman" panose="02020603050405020304" pitchFamily="18" charset="0"/>
              <a:cs typeface="Times New Roman" panose="02020603050405020304" pitchFamily="18" charset="0"/>
            </a:endParaRPr>
          </a:p>
        </p:txBody>
      </p:sp>
      <p:sp>
        <p:nvSpPr>
          <p:cNvPr id="26" name="灯片编号占位符 25">
            <a:extLst>
              <a:ext uri="{FF2B5EF4-FFF2-40B4-BE49-F238E27FC236}">
                <a16:creationId xmlns:a16="http://schemas.microsoft.com/office/drawing/2014/main" id="{07465614-7941-9294-F677-8720FFAF76AD}"/>
              </a:ext>
            </a:extLst>
          </p:cNvPr>
          <p:cNvSpPr>
            <a:spLocks noGrp="1"/>
          </p:cNvSpPr>
          <p:nvPr>
            <p:ph type="sldNum" sz="quarter" idx="12"/>
          </p:nvPr>
        </p:nvSpPr>
        <p:spPr>
          <a:xfrm>
            <a:off x="9362089" y="6441750"/>
            <a:ext cx="2743200" cy="365125"/>
          </a:xfrm>
        </p:spPr>
        <p:txBody>
          <a:bodyPr/>
          <a:lstStyle/>
          <a:p>
            <a:fld id="{8B072E7F-FB13-4E5C-AA2E-76722510F6F9}" type="slidenum">
              <a:rPr lang="en-US" smtClean="0"/>
              <a:t>9</a:t>
            </a:fld>
            <a:endParaRPr lang="en-US"/>
          </a:p>
        </p:txBody>
      </p:sp>
      <p:sp>
        <p:nvSpPr>
          <p:cNvPr id="7" name="文本框 6">
            <a:extLst>
              <a:ext uri="{FF2B5EF4-FFF2-40B4-BE49-F238E27FC236}">
                <a16:creationId xmlns:a16="http://schemas.microsoft.com/office/drawing/2014/main" id="{3EC455C0-0939-8A77-3497-AEECDBF7AD76}"/>
              </a:ext>
            </a:extLst>
          </p:cNvPr>
          <p:cNvSpPr txBox="1"/>
          <p:nvPr/>
        </p:nvSpPr>
        <p:spPr>
          <a:xfrm>
            <a:off x="71754" y="961439"/>
            <a:ext cx="4063828" cy="465448"/>
          </a:xfrm>
          <a:prstGeom prst="rect">
            <a:avLst/>
          </a:prstGeom>
          <a:noFill/>
        </p:spPr>
        <p:txBody>
          <a:bodyPr wrap="square">
            <a:spAutoFit/>
          </a:bodyPr>
          <a:lstStyle/>
          <a:p>
            <a:pPr>
              <a:lnSpc>
                <a:spcPct val="150000"/>
              </a:lnSpc>
            </a:pPr>
            <a:r>
              <a:rPr lang="zh-CN" altLang="en-US" sz="1800" b="1" dirty="0">
                <a:solidFill>
                  <a:srgbClr val="0070C0"/>
                </a:solidFill>
                <a:effectLst/>
              </a:rPr>
              <a:t>位置编码（</a:t>
            </a:r>
            <a:r>
              <a:rPr lang="en-US" altLang="zh-CN" sz="1800" b="1" dirty="0">
                <a:solidFill>
                  <a:srgbClr val="0070C0"/>
                </a:solidFill>
                <a:effectLst/>
              </a:rPr>
              <a:t>Positional</a:t>
            </a:r>
            <a:r>
              <a:rPr lang="zh-CN" altLang="en-US" sz="1800" b="1" dirty="0">
                <a:solidFill>
                  <a:srgbClr val="0070C0"/>
                </a:solidFill>
                <a:effectLst/>
              </a:rPr>
              <a:t> </a:t>
            </a:r>
            <a:r>
              <a:rPr lang="en-US" altLang="zh-CN" sz="1800" b="1" dirty="0">
                <a:solidFill>
                  <a:srgbClr val="0070C0"/>
                </a:solidFill>
                <a:effectLst/>
              </a:rPr>
              <a:t>Encoding</a:t>
            </a:r>
            <a:r>
              <a:rPr lang="zh-CN" altLang="en-US" sz="1800" b="1" dirty="0">
                <a:solidFill>
                  <a:srgbClr val="0070C0"/>
                </a:solidFill>
                <a:effectLst/>
              </a:rPr>
              <a:t>）</a:t>
            </a:r>
            <a:endParaRPr lang="en-US" altLang="zh-CN" sz="1800" b="1" dirty="0">
              <a:solidFill>
                <a:srgbClr val="0070C0"/>
              </a:solidFill>
              <a:effectLst/>
            </a:endParaRPr>
          </a:p>
        </p:txBody>
      </p:sp>
      <p:pic>
        <p:nvPicPr>
          <p:cNvPr id="8" name="图片 7">
            <a:extLst>
              <a:ext uri="{FF2B5EF4-FFF2-40B4-BE49-F238E27FC236}">
                <a16:creationId xmlns:a16="http://schemas.microsoft.com/office/drawing/2014/main" id="{90C83309-98D3-C109-75AE-AAC58939229D}"/>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13336" y="1602695"/>
            <a:ext cx="4199995" cy="722875"/>
          </a:xfrm>
          <a:prstGeom prst="rect">
            <a:avLst/>
          </a:prstGeom>
        </p:spPr>
      </p:pic>
      <p:pic>
        <p:nvPicPr>
          <p:cNvPr id="17412" name="Picture 4">
            <a:extLst>
              <a:ext uri="{FF2B5EF4-FFF2-40B4-BE49-F238E27FC236}">
                <a16:creationId xmlns:a16="http://schemas.microsoft.com/office/drawing/2014/main" id="{DD657304-EC98-B801-F73D-618F50B2033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0800000" flipH="1" flipV="1">
            <a:off x="6228144" y="1061013"/>
            <a:ext cx="5458274" cy="5616899"/>
          </a:xfrm>
          <a:prstGeom prst="rect">
            <a:avLst/>
          </a:prstGeom>
          <a:noFill/>
          <a:extLst>
            <a:ext uri="{909E8E84-426E-40DD-AFC4-6F175D3DCCD1}">
              <a14:hiddenFill xmlns:a14="http://schemas.microsoft.com/office/drawing/2010/main">
                <a:solidFill>
                  <a:srgbClr val="FFFFFF"/>
                </a:solidFill>
              </a14:hiddenFill>
            </a:ext>
          </a:extLst>
        </p:spPr>
      </p:pic>
      <p:pic>
        <p:nvPicPr>
          <p:cNvPr id="17" name="图片 16">
            <a:extLst>
              <a:ext uri="{FF2B5EF4-FFF2-40B4-BE49-F238E27FC236}">
                <a16:creationId xmlns:a16="http://schemas.microsoft.com/office/drawing/2014/main" id="{4883A92A-A08C-2053-E6A4-489828FACACD}"/>
              </a:ext>
            </a:extLst>
          </p:cNvPr>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25354" y="3230222"/>
            <a:ext cx="3349896" cy="2093685"/>
          </a:xfrm>
          <a:prstGeom prst="rect">
            <a:avLst/>
          </a:prstGeom>
        </p:spPr>
      </p:pic>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C548CFFA-A0EF-3F15-90F8-2702C45B26EC}"/>
                  </a:ext>
                </a:extLst>
              </p:cNvPr>
              <p:cNvSpPr txBox="1"/>
              <p:nvPr/>
            </p:nvSpPr>
            <p:spPr>
              <a:xfrm>
                <a:off x="320558" y="2422326"/>
                <a:ext cx="2579745" cy="838115"/>
              </a:xfrm>
              <a:prstGeom prst="rect">
                <a:avLst/>
              </a:prstGeom>
              <a:noFill/>
            </p:spPr>
            <p:txBody>
              <a:bodyPr wrap="none" rtlCol="0">
                <a:spAutoFit/>
              </a:bodyPr>
              <a:lstStyle/>
              <a:p>
                <a:r>
                  <a:rPr kumimoji="1" lang="en-US" altLang="zh-CN" sz="1400" dirty="0"/>
                  <a:t>pos</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m:t>
                    </m:r>
                    <m:r>
                      <m:rPr>
                        <m:nor/>
                      </m:rPr>
                      <a:rPr lang="en-US" altLang="zh-CN" sz="1400" dirty="0">
                        <a:solidFill>
                          <a:srgbClr val="4D4D4D"/>
                        </a:solidFill>
                        <a:latin typeface="-apple-system"/>
                      </a:rPr>
                      <m:t>[0,</m:t>
                    </m:r>
                    <m:r>
                      <m:rPr>
                        <m:nor/>
                      </m:rPr>
                      <a:rPr lang="en" altLang="zh-CN" sz="1400" dirty="0">
                        <a:solidFill>
                          <a:srgbClr val="4D4D4D"/>
                        </a:solidFill>
                        <a:latin typeface="KaTeX_Main"/>
                      </a:rPr>
                      <m:t> </m:t>
                    </m:r>
                    <m:r>
                      <m:rPr>
                        <m:nor/>
                      </m:rPr>
                      <a:rPr lang="en" altLang="zh-CN" sz="1400" dirty="0">
                        <a:solidFill>
                          <a:srgbClr val="4D4D4D"/>
                        </a:solidFill>
                        <a:latin typeface="KaTeX_Main"/>
                      </a:rPr>
                      <m:t>max</m:t>
                    </m:r>
                    <m:r>
                      <m:rPr>
                        <m:nor/>
                      </m:rPr>
                      <a:rPr lang="en" altLang="zh-CN" sz="1400" dirty="0">
                        <a:solidFill>
                          <a:srgbClr val="4D4D4D"/>
                        </a:solidFill>
                        <a:latin typeface="KaTeX_Main"/>
                      </a:rPr>
                      <m:t>_</m:t>
                    </m:r>
                    <m:r>
                      <m:rPr>
                        <m:nor/>
                      </m:rPr>
                      <a:rPr lang="en" altLang="zh-CN" sz="1400" dirty="0">
                        <a:solidFill>
                          <a:srgbClr val="4D4D4D"/>
                        </a:solidFill>
                        <a:latin typeface="KaTeX_Main"/>
                      </a:rPr>
                      <m:t>sequence</m:t>
                    </m:r>
                    <m:r>
                      <m:rPr>
                        <m:nor/>
                      </m:rPr>
                      <a:rPr lang="en" altLang="zh-CN" sz="1400" dirty="0">
                        <a:solidFill>
                          <a:srgbClr val="4D4D4D"/>
                        </a:solidFill>
                        <a:latin typeface="KaTeX_Main"/>
                      </a:rPr>
                      <m:t>_</m:t>
                    </m:r>
                    <m:r>
                      <m:rPr>
                        <m:nor/>
                      </m:rPr>
                      <a:rPr lang="en" altLang="zh-CN" sz="1400" dirty="0">
                        <a:solidFill>
                          <a:srgbClr val="4D4D4D"/>
                        </a:solidFill>
                        <a:latin typeface="KaTeX_Main"/>
                      </a:rPr>
                      <m:t>length</m:t>
                    </m:r>
                    <m:r>
                      <m:rPr>
                        <m:nor/>
                      </m:rPr>
                      <a:rPr lang="en-US" altLang="zh-CN" sz="1400" dirty="0">
                        <a:solidFill>
                          <a:srgbClr val="4D4D4D"/>
                        </a:solidFill>
                        <a:latin typeface="-apple-system"/>
                      </a:rPr>
                      <m:t>)</m:t>
                    </m:r>
                  </m:oMath>
                </a14:m>
                <a:endParaRPr lang="en-US" altLang="zh-CN" sz="1400" dirty="0">
                  <a:solidFill>
                    <a:srgbClr val="4D4D4D"/>
                  </a:solidFill>
                </a:endParaRPr>
              </a:p>
              <a:p>
                <a:endParaRPr kumimoji="1" lang="en-US" altLang="zh-CN" sz="1400" dirty="0"/>
              </a:p>
              <a:p>
                <a:r>
                  <a:rPr kumimoji="1" lang="en-US" altLang="zh-CN" sz="1400" dirty="0"/>
                  <a:t>I</a:t>
                </a:r>
                <a:r>
                  <a:rPr kumimoji="1" lang="zh-CN" altLang="en-US" sz="1400" dirty="0"/>
                  <a:t> </a:t>
                </a:r>
                <a14:m>
                  <m:oMath xmlns:m="http://schemas.openxmlformats.org/officeDocument/2006/math">
                    <m:r>
                      <a:rPr kumimoji="1" lang="zh-CN" altLang="en-US" sz="1400" i="1" smtClean="0">
                        <a:latin typeface="Cambria Math" panose="02040503050406030204" pitchFamily="18" charset="0"/>
                      </a:rPr>
                      <m:t>∈</m:t>
                    </m:r>
                    <m:r>
                      <m:rPr>
                        <m:nor/>
                      </m:rPr>
                      <a:rPr lang="en-US" altLang="zh-CN" sz="1400" dirty="0">
                        <a:solidFill>
                          <a:srgbClr val="4D4D4D"/>
                        </a:solidFill>
                        <a:latin typeface="-apple-system"/>
                      </a:rPr>
                      <m:t>[0,</m:t>
                    </m:r>
                    <m:r>
                      <m:rPr>
                        <m:nor/>
                      </m:rPr>
                      <a:rPr lang="zh-CN" altLang="en-US" sz="1400" b="0" i="0" dirty="0" smtClean="0">
                        <a:solidFill>
                          <a:srgbClr val="4D4D4D"/>
                        </a:solidFill>
                        <a:latin typeface="-apple-system"/>
                      </a:rPr>
                      <m:t> </m:t>
                    </m:r>
                    <m:f>
                      <m:fPr>
                        <m:ctrlPr>
                          <a:rPr lang="en-US" altLang="zh-CN" sz="1400" b="0" i="1" dirty="0" smtClean="0">
                            <a:solidFill>
                              <a:srgbClr val="4D4D4D"/>
                            </a:solidFill>
                            <a:latin typeface="Cambria Math" panose="02040503050406030204" pitchFamily="18" charset="0"/>
                          </a:rPr>
                        </m:ctrlPr>
                      </m:fPr>
                      <m:num>
                        <m:sSub>
                          <m:sSubPr>
                            <m:ctrlPr>
                              <a:rPr lang="en-US" altLang="zh-CN" sz="1400" b="0" i="1" dirty="0" smtClean="0">
                                <a:solidFill>
                                  <a:srgbClr val="4D4D4D"/>
                                </a:solidFill>
                                <a:latin typeface="Cambria Math" panose="02040503050406030204" pitchFamily="18" charset="0"/>
                              </a:rPr>
                            </m:ctrlPr>
                          </m:sSubPr>
                          <m:e>
                            <m:r>
                              <m:rPr>
                                <m:sty m:val="p"/>
                              </m:rPr>
                              <a:rPr lang="en-US" altLang="zh-CN" sz="1400" i="1" dirty="0">
                                <a:solidFill>
                                  <a:srgbClr val="4D4D4D"/>
                                </a:solidFill>
                                <a:latin typeface="Cambria Math" panose="02040503050406030204" pitchFamily="18" charset="0"/>
                              </a:rPr>
                              <m:t>d</m:t>
                            </m:r>
                          </m:e>
                          <m:sub>
                            <m:r>
                              <m:rPr>
                                <m:sty m:val="p"/>
                              </m:rPr>
                              <a:rPr lang="en-US" altLang="zh-CN" sz="1400" i="1" dirty="0">
                                <a:solidFill>
                                  <a:srgbClr val="4D4D4D"/>
                                </a:solidFill>
                                <a:latin typeface="Cambria Math" panose="02040503050406030204" pitchFamily="18" charset="0"/>
                              </a:rPr>
                              <m:t>model</m:t>
                            </m:r>
                          </m:sub>
                        </m:sSub>
                      </m:num>
                      <m:den>
                        <m:r>
                          <a:rPr lang="en-US" altLang="zh-CN" sz="1400" b="0" i="1" dirty="0" smtClean="0">
                            <a:solidFill>
                              <a:srgbClr val="4D4D4D"/>
                            </a:solidFill>
                            <a:latin typeface="Cambria Math" panose="02040503050406030204" pitchFamily="18" charset="0"/>
                          </a:rPr>
                          <m:t>2</m:t>
                        </m:r>
                      </m:den>
                    </m:f>
                    <m:r>
                      <m:rPr>
                        <m:nor/>
                      </m:rPr>
                      <a:rPr lang="en-US" altLang="zh-CN" sz="1400" dirty="0">
                        <a:solidFill>
                          <a:srgbClr val="4D4D4D"/>
                        </a:solidFill>
                        <a:latin typeface="-apple-system"/>
                      </a:rPr>
                      <m:t>)</m:t>
                    </m:r>
                  </m:oMath>
                </a14:m>
                <a:endParaRPr kumimoji="1" lang="en-US" altLang="zh-CN" sz="1400" dirty="0"/>
              </a:p>
            </p:txBody>
          </p:sp>
        </mc:Choice>
        <mc:Fallback xmlns="">
          <p:sp>
            <p:nvSpPr>
              <p:cNvPr id="18" name="文本框 17">
                <a:extLst>
                  <a:ext uri="{FF2B5EF4-FFF2-40B4-BE49-F238E27FC236}">
                    <a16:creationId xmlns:a16="http://schemas.microsoft.com/office/drawing/2014/main" id="{C548CFFA-A0EF-3F15-90F8-2702C45B26EC}"/>
                  </a:ext>
                </a:extLst>
              </p:cNvPr>
              <p:cNvSpPr txBox="1">
                <a:spLocks noRot="1" noChangeAspect="1" noMove="1" noResize="1" noEditPoints="1" noAdjustHandles="1" noChangeArrowheads="1" noChangeShapeType="1" noTextEdit="1"/>
              </p:cNvSpPr>
              <p:nvPr/>
            </p:nvSpPr>
            <p:spPr>
              <a:xfrm>
                <a:off x="320558" y="2422326"/>
                <a:ext cx="2579745" cy="838115"/>
              </a:xfrm>
              <a:prstGeom prst="rect">
                <a:avLst/>
              </a:prstGeom>
              <a:blipFill>
                <a:blip r:embed="rId7"/>
                <a:stretch>
                  <a:fillRect l="-980" b="-29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6DD47A1-C508-797B-5CE5-FBABE78270CB}"/>
                  </a:ext>
                </a:extLst>
              </p:cNvPr>
              <p:cNvSpPr txBox="1"/>
              <p:nvPr/>
            </p:nvSpPr>
            <p:spPr>
              <a:xfrm>
                <a:off x="3146988" y="2567227"/>
                <a:ext cx="2949012" cy="52661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kumimoji="1" lang="en-US" altLang="zh-CN" sz="1400" b="0" i="0" smtClean="0">
                          <a:latin typeface="Cambria Math" panose="02040503050406030204" pitchFamily="18" charset="0"/>
                        </a:rPr>
                        <m:t>T</m:t>
                      </m:r>
                      <m:r>
                        <a:rPr kumimoji="1" lang="en-US" altLang="zh-CN" sz="1400" b="0" i="0" smtClean="0">
                          <a:latin typeface="Cambria Math" panose="02040503050406030204" pitchFamily="18" charset="0"/>
                        </a:rPr>
                        <m:t>=</m:t>
                      </m:r>
                      <m:f>
                        <m:fPr>
                          <m:ctrlPr>
                            <a:rPr kumimoji="1" lang="en-US" altLang="zh-CN" sz="1400" i="1" smtClean="0">
                              <a:latin typeface="Cambria Math" panose="02040503050406030204" pitchFamily="18" charset="0"/>
                            </a:rPr>
                          </m:ctrlPr>
                        </m:fPr>
                        <m:num>
                          <m:r>
                            <a:rPr kumimoji="1" lang="en-US" altLang="zh-CN" sz="1400" b="0" i="1" smtClean="0">
                              <a:latin typeface="Cambria Math" panose="02040503050406030204" pitchFamily="18" charset="0"/>
                            </a:rPr>
                            <m:t>2</m:t>
                          </m:r>
                          <m:r>
                            <a:rPr kumimoji="1" lang="zh-CN" altLang="en-US" sz="1400" i="1" smtClean="0">
                              <a:latin typeface="Cambria Math" panose="02040503050406030204" pitchFamily="18" charset="0"/>
                            </a:rPr>
                            <m:t>𝜋</m:t>
                          </m:r>
                        </m:num>
                        <m:den>
                          <m:r>
                            <a:rPr kumimoji="1" lang="en-US" altLang="zh-CN" sz="1400" i="1" smtClean="0">
                              <a:latin typeface="Cambria Math" panose="02040503050406030204" pitchFamily="18" charset="0"/>
                              <a:ea typeface="Cambria Math" panose="02040503050406030204" pitchFamily="18" charset="0"/>
                            </a:rPr>
                            <m:t>𝜔</m:t>
                          </m:r>
                        </m:den>
                      </m:f>
                      <m:r>
                        <a:rPr kumimoji="1" lang="en-US" altLang="zh-CN" sz="1400" b="0" i="1" smtClean="0">
                          <a:latin typeface="Cambria Math" panose="02040503050406030204" pitchFamily="18" charset="0"/>
                        </a:rPr>
                        <m:t>=</m:t>
                      </m:r>
                      <m:r>
                        <a:rPr kumimoji="1" lang="en-US" altLang="zh-CN" sz="1400" i="1">
                          <a:latin typeface="Cambria Math" panose="02040503050406030204" pitchFamily="18" charset="0"/>
                        </a:rPr>
                        <m:t>2</m:t>
                      </m:r>
                      <m:r>
                        <a:rPr kumimoji="1" lang="zh-CN" altLang="en-US" sz="1400" i="1">
                          <a:latin typeface="Cambria Math" panose="02040503050406030204" pitchFamily="18" charset="0"/>
                        </a:rPr>
                        <m:t>𝜋</m:t>
                      </m:r>
                      <m:r>
                        <a:rPr kumimoji="1" lang="zh-CN" altLang="en-US" sz="1400" b="0" i="1" smtClean="0">
                          <a:latin typeface="Cambria Math" panose="02040503050406030204" pitchFamily="18" charset="0"/>
                        </a:rPr>
                        <m:t>∗</m:t>
                      </m:r>
                      <m:sSup>
                        <m:sSupPr>
                          <m:ctrlPr>
                            <a:rPr kumimoji="1" lang="en-US" altLang="zh-CN" sz="1400" b="0" i="1" smtClean="0">
                              <a:latin typeface="Cambria Math" panose="02040503050406030204" pitchFamily="18" charset="0"/>
                            </a:rPr>
                          </m:ctrlPr>
                        </m:sSupPr>
                        <m:e>
                          <m:r>
                            <a:rPr kumimoji="1" lang="en-US" altLang="zh-CN" sz="1400" b="0" i="1" smtClean="0">
                              <a:latin typeface="Cambria Math" panose="02040503050406030204" pitchFamily="18" charset="0"/>
                            </a:rPr>
                            <m:t>10000</m:t>
                          </m:r>
                        </m:e>
                        <m:sup>
                          <m:f>
                            <m:fPr>
                              <m:ctrlPr>
                                <a:rPr kumimoji="1" lang="en-US" altLang="zh-CN" sz="1400" b="0" i="1" smtClean="0">
                                  <a:latin typeface="Cambria Math" panose="02040503050406030204" pitchFamily="18" charset="0"/>
                                </a:rPr>
                              </m:ctrlPr>
                            </m:fPr>
                            <m:num>
                              <m:r>
                                <a:rPr kumimoji="1" lang="en-US" altLang="zh-CN" sz="1400" b="0" i="1" smtClean="0">
                                  <a:latin typeface="Cambria Math" panose="02040503050406030204" pitchFamily="18" charset="0"/>
                                </a:rPr>
                                <m:t>2</m:t>
                              </m:r>
                              <m:r>
                                <m:rPr>
                                  <m:sty m:val="p"/>
                                </m:rPr>
                                <a:rPr kumimoji="1" lang="en-US" altLang="zh-CN" sz="1400" i="1">
                                  <a:latin typeface="Cambria Math" panose="02040503050406030204" pitchFamily="18" charset="0"/>
                                </a:rPr>
                                <m:t>i</m:t>
                              </m:r>
                            </m:num>
                            <m:den>
                              <m:sSub>
                                <m:sSubPr>
                                  <m:ctrlPr>
                                    <a:rPr kumimoji="1" lang="en-US" altLang="zh-CN" sz="1400" b="0" i="1" smtClean="0">
                                      <a:latin typeface="Cambria Math" panose="02040503050406030204" pitchFamily="18" charset="0"/>
                                    </a:rPr>
                                  </m:ctrlPr>
                                </m:sSubPr>
                                <m:e>
                                  <m:r>
                                    <m:rPr>
                                      <m:sty m:val="p"/>
                                    </m:rPr>
                                    <a:rPr kumimoji="1" lang="en-US" altLang="zh-CN" sz="1400" i="1">
                                      <a:latin typeface="Cambria Math" panose="02040503050406030204" pitchFamily="18" charset="0"/>
                                    </a:rPr>
                                    <m:t>d</m:t>
                                  </m:r>
                                </m:e>
                                <m:sub>
                                  <m:r>
                                    <m:rPr>
                                      <m:sty m:val="p"/>
                                    </m:rPr>
                                    <a:rPr kumimoji="1" lang="en-US" altLang="zh-CN" sz="1400" i="1">
                                      <a:latin typeface="Cambria Math" panose="02040503050406030204" pitchFamily="18" charset="0"/>
                                    </a:rPr>
                                    <m:t>model</m:t>
                                  </m:r>
                                </m:sub>
                              </m:sSub>
                            </m:den>
                          </m:f>
                        </m:sup>
                      </m:sSup>
                    </m:oMath>
                  </m:oMathPara>
                </a14:m>
                <a:endParaRPr kumimoji="1" lang="zh-CN" altLang="en-US" sz="1400" dirty="0"/>
              </a:p>
            </p:txBody>
          </p:sp>
        </mc:Choice>
        <mc:Fallback xmlns="">
          <p:sp>
            <p:nvSpPr>
              <p:cNvPr id="19" name="文本框 18">
                <a:extLst>
                  <a:ext uri="{FF2B5EF4-FFF2-40B4-BE49-F238E27FC236}">
                    <a16:creationId xmlns:a16="http://schemas.microsoft.com/office/drawing/2014/main" id="{36DD47A1-C508-797B-5CE5-FBABE78270CB}"/>
                  </a:ext>
                </a:extLst>
              </p:cNvPr>
              <p:cNvSpPr txBox="1">
                <a:spLocks noRot="1" noChangeAspect="1" noMove="1" noResize="1" noEditPoints="1" noAdjustHandles="1" noChangeArrowheads="1" noChangeShapeType="1" noTextEdit="1"/>
              </p:cNvSpPr>
              <p:nvPr/>
            </p:nvSpPr>
            <p:spPr>
              <a:xfrm>
                <a:off x="3146988" y="2567227"/>
                <a:ext cx="2949012" cy="526619"/>
              </a:xfrm>
              <a:prstGeom prst="rect">
                <a:avLst/>
              </a:prstGeom>
              <a:blipFill>
                <a:blip r:embed="rId8"/>
                <a:stretch>
                  <a:fillRect/>
                </a:stretch>
              </a:blipFill>
            </p:spPr>
            <p:txBody>
              <a:bodyPr/>
              <a:lstStyle/>
              <a:p>
                <a:r>
                  <a:rPr lang="zh-CN" altLang="en-US">
                    <a:noFill/>
                  </a:rPr>
                  <a:t> </a:t>
                </a:r>
              </a:p>
            </p:txBody>
          </p:sp>
        </mc:Fallback>
      </mc:AlternateContent>
      <p:pic>
        <p:nvPicPr>
          <p:cNvPr id="17414" name="Picture 6" descr="png">
            <a:extLst>
              <a:ext uri="{FF2B5EF4-FFF2-40B4-BE49-F238E27FC236}">
                <a16:creationId xmlns:a16="http://schemas.microsoft.com/office/drawing/2014/main" id="{D654250C-A47E-27EE-426B-4F9F27340ADC}"/>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0305" y="5348223"/>
            <a:ext cx="4199995" cy="14586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83184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6491</TotalTime>
  <Words>8364</Words>
  <Application>Microsoft Macintosh PowerPoint</Application>
  <PresentationFormat>宽屏</PresentationFormat>
  <Paragraphs>481</Paragraphs>
  <Slides>31</Slides>
  <Notes>30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31</vt:i4>
      </vt:variant>
    </vt:vector>
  </HeadingPairs>
  <TitlesOfParts>
    <vt:vector size="41" baseType="lpstr">
      <vt:lpstr>-apple-system</vt:lpstr>
      <vt:lpstr>宋体</vt:lpstr>
      <vt:lpstr>KaTeX_Main</vt:lpstr>
      <vt:lpstr>Arial</vt:lpstr>
      <vt:lpstr>Calibri</vt:lpstr>
      <vt:lpstr>Calibri Light</vt:lpstr>
      <vt:lpstr>Cambria Math</vt:lpstr>
      <vt:lpstr>Optima-Regular</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Li Meiling</dc:creator>
  <cp:keywords/>
  <dc:description/>
  <cp:lastModifiedBy>Meilinger</cp:lastModifiedBy>
  <cp:revision>183</cp:revision>
  <dcterms:created xsi:type="dcterms:W3CDTF">2023-06-02T09:07:36Z</dcterms:created>
  <dcterms:modified xsi:type="dcterms:W3CDTF">2023-06-21T01:22:50Z</dcterms:modified>
  <cp:category/>
</cp:coreProperties>
</file>